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authors.xml" ContentType="application/vnd.ms-powerpoint.authors+xml"/>
  <Override PartName="/ppt/commentAuthors.xml" ContentType="application/vnd.openxmlformats-officedocument.presentationml.commentAuthors+xml"/>
  <Override PartName="/ppt/media/image1383.svg" ContentType="image/svg+xml"/>
  <Override PartName="/ppt/media/image17.svg" ContentType="image/svg+xml"/>
  <Override PartName="/ppt/media/image2.svg" ContentType="image/svg+xml"/>
  <Override PartName="/ppt/media/image424.svg" ContentType="image/svg+xml"/>
  <Override PartName="/ppt/media/image46.svg" ContentType="image/svg+xml"/>
  <Override PartName="/ppt/media/image557.svg" ContentType="image/svg+xml"/>
  <Override PartName="/ppt/media/image58.svg" ContentType="image/svg+xml"/>
  <Override PartName="/ppt/media/image615.svg" ContentType="image/svg+xml"/>
  <Override PartName="/ppt/media/image667.svg" ContentType="image/svg+xml"/>
  <Override PartName="/ppt/notesMasters/notesMaster1.xml" ContentType="application/vnd.openxmlformats-officedocument.presentationml.notesMaster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7"/>
  </p:notesMasterIdLst>
  <p:sldIdLst>
    <p:sldId id="616" r:id="rId164"/>
    <p:sldId id="617" r:id="rId165"/>
    <p:sldId id="618" r:id="rId166"/>
    <p:sldId id="619" r:id="rId167"/>
    <p:sldId id="620" r:id="rId168"/>
    <p:sldId id="621" r:id="rId169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mazon Ember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mazon Ember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mazon Ember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mazon Ember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mazon Ember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mazon Ember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mazon Ember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mazon Ember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mazon Ember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E059F9E-C46A-B547-B2F2-24DE96B4FEB2}">
          <p14:sldIdLst>
            <p14:sldId id="546"/>
            <p14:sldId id="534"/>
            <p14:sldId id="258"/>
            <p14:sldId id="547"/>
            <p14:sldId id="535"/>
            <p14:sldId id="551"/>
            <p14:sldId id="262"/>
            <p14:sldId id="533"/>
            <p14:sldId id="452"/>
            <p14:sldId id="548"/>
            <p14:sldId id="536"/>
            <p14:sldId id="537"/>
            <p14:sldId id="578"/>
            <p14:sldId id="539"/>
            <p14:sldId id="540"/>
            <p14:sldId id="541"/>
            <p14:sldId id="581"/>
            <p14:sldId id="543"/>
            <p14:sldId id="549"/>
            <p14:sldId id="455"/>
            <p14:sldId id="456"/>
            <p14:sldId id="550"/>
            <p14:sldId id="544"/>
            <p14:sldId id="281"/>
            <p14:sldId id="450"/>
            <p14:sldId id="509"/>
            <p14:sldId id="531"/>
            <p14:sldId id="577"/>
            <p14:sldId id="497"/>
            <p14:sldId id="284"/>
            <p14:sldId id="439"/>
            <p14:sldId id="286"/>
            <p14:sldId id="287"/>
            <p14:sldId id="288"/>
            <p14:sldId id="387"/>
            <p14:sldId id="511"/>
            <p14:sldId id="289"/>
            <p14:sldId id="290"/>
            <p14:sldId id="291"/>
            <p14:sldId id="392"/>
            <p14:sldId id="336"/>
            <p14:sldId id="337"/>
            <p14:sldId id="338"/>
            <p14:sldId id="339"/>
            <p14:sldId id="340"/>
            <p14:sldId id="341"/>
            <p14:sldId id="342"/>
            <p14:sldId id="401"/>
            <p14:sldId id="402"/>
            <p14:sldId id="482"/>
            <p14:sldId id="582"/>
            <p14:sldId id="297"/>
            <p14:sldId id="298"/>
            <p14:sldId id="299"/>
            <p14:sldId id="300"/>
            <p14:sldId id="464"/>
            <p14:sldId id="468"/>
            <p14:sldId id="512"/>
            <p14:sldId id="294"/>
            <p14:sldId id="295"/>
            <p14:sldId id="296"/>
            <p14:sldId id="301"/>
            <p14:sldId id="433"/>
            <p14:sldId id="304"/>
            <p14:sldId id="525"/>
            <p14:sldId id="528"/>
            <p14:sldId id="529"/>
            <p14:sldId id="530"/>
            <p14:sldId id="513"/>
            <p14:sldId id="469"/>
            <p14:sldId id="466"/>
            <p14:sldId id="385"/>
            <p14:sldId id="386"/>
            <p14:sldId id="399"/>
            <p14:sldId id="490"/>
            <p14:sldId id="311"/>
            <p14:sldId id="312"/>
            <p14:sldId id="400"/>
            <p14:sldId id="315"/>
            <p14:sldId id="316"/>
            <p14:sldId id="317"/>
            <p14:sldId id="318"/>
            <p14:sldId id="480"/>
            <p14:sldId id="321"/>
            <p14:sldId id="322"/>
            <p14:sldId id="323"/>
            <p14:sldId id="324"/>
            <p14:sldId id="325"/>
            <p14:sldId id="470"/>
            <p14:sldId id="612"/>
            <p14:sldId id="326"/>
            <p14:sldId id="327"/>
            <p14:sldId id="357"/>
            <p14:sldId id="358"/>
            <p14:sldId id="328"/>
            <p14:sldId id="329"/>
            <p14:sldId id="330"/>
            <p14:sldId id="331"/>
            <p14:sldId id="332"/>
            <p14:sldId id="333"/>
            <p14:sldId id="481"/>
            <p14:sldId id="334"/>
            <p14:sldId id="335"/>
            <p14:sldId id="583"/>
            <p14:sldId id="584"/>
            <p14:sldId id="585"/>
            <p14:sldId id="586"/>
            <p14:sldId id="587"/>
            <p14:sldId id="588"/>
            <p14:sldId id="589"/>
            <p14:sldId id="590"/>
            <p14:sldId id="591"/>
            <p14:sldId id="592"/>
            <p14:sldId id="593"/>
            <p14:sldId id="594"/>
            <p14:sldId id="595"/>
            <p14:sldId id="596"/>
            <p14:sldId id="597"/>
            <p14:sldId id="610"/>
            <p14:sldId id="611"/>
            <p14:sldId id="354"/>
            <p14:sldId id="355"/>
            <p14:sldId id="356"/>
            <p14:sldId id="613"/>
            <p14:sldId id="598"/>
            <p14:sldId id="599"/>
            <p14:sldId id="600"/>
            <p14:sldId id="601"/>
            <p14:sldId id="602"/>
            <p14:sldId id="603"/>
            <p14:sldId id="609"/>
            <p14:sldId id="604"/>
            <p14:sldId id="366"/>
            <p14:sldId id="605"/>
            <p14:sldId id="606"/>
            <p14:sldId id="371"/>
            <p14:sldId id="372"/>
            <p14:sldId id="373"/>
            <p14:sldId id="374"/>
            <p14:sldId id="375"/>
            <p14:sldId id="376"/>
            <p14:sldId id="404"/>
            <p14:sldId id="515"/>
            <p14:sldId id="406"/>
            <p14:sldId id="417"/>
            <p14:sldId id="377"/>
            <p14:sldId id="378"/>
            <p14:sldId id="379"/>
            <p14:sldId id="519"/>
            <p14:sldId id="380"/>
            <p14:sldId id="485"/>
            <p14:sldId id="615"/>
            <p14:sldId id="614"/>
            <p14:sldId id="40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744">
          <p15:clr>
            <a:srgbClr val="A4A3A4"/>
          </p15:clr>
        </p15:guide>
        <p15:guide id="2" pos="1872">
          <p15:clr>
            <a:srgbClr val="A4A3A4"/>
          </p15:clr>
        </p15:guide>
        <p15:guide id="3" pos="4176">
          <p15:clr>
            <a:srgbClr val="A4A3A4"/>
          </p15:clr>
        </p15:guide>
        <p15:guide id="4" pos="5496">
          <p15:clr>
            <a:srgbClr val="A4A3A4"/>
          </p15:clr>
        </p15:guide>
        <p15:guide id="5" orient="horz" pos="1224">
          <p15:clr>
            <a:srgbClr val="A4A3A4"/>
          </p15:clr>
        </p15:guide>
        <p15:guide id="6" orient="horz" pos="3624">
          <p15:clr>
            <a:srgbClr val="A4A3A4"/>
          </p15:clr>
        </p15:guide>
        <p15:guide id="7" orient="horz" pos="20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28428B0-A610-6AC2-1E30-1B1B2D72BE2B}" name="Knott, Candy [C]" initials="KC[" userId="Knott, Candy [C]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120" clrIdx="0">
    <p:extLst>
      <p:ext uri="{19B8F6BF-5375-455C-9EA6-DF929625EA0E}">
        <p15:presenceInfo xmlns:p15="http://schemas.microsoft.com/office/powerpoint/2012/main" userId="Microsoft Office User" providerId="None"/>
      </p:ext>
    </p:extLst>
  </p:cmAuthor>
  <p:cmAuthor id="2" name="Papadakis Kantos, Yianna" initials="PKY" lastIdx="4" clrIdx="1">
    <p:extLst>
      <p:ext uri="{19B8F6BF-5375-455C-9EA6-DF929625EA0E}">
        <p15:presenceInfo xmlns:p15="http://schemas.microsoft.com/office/powerpoint/2012/main" userId="Papadakis Kantos, Yiann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344C"/>
    <a:srgbClr val="232F3E"/>
    <a:srgbClr val="01A88D"/>
    <a:srgbClr val="7AA116"/>
    <a:srgbClr val="ED7100"/>
    <a:srgbClr val="E7157B"/>
    <a:srgbClr val="C925D1"/>
    <a:srgbClr val="8C4FFF"/>
    <a:srgbClr val="9BA7B6"/>
    <a:srgbClr val="8FA7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75"/>
    <p:restoredTop sz="96966" autoAdjust="0"/>
  </p:normalViewPr>
  <p:slideViewPr>
    <p:cSldViewPr snapToGrid="0" snapToObjects="1">
      <p:cViewPr varScale="1">
        <p:scale>
          <a:sx n="152" d="100"/>
          <a:sy n="152" d="100"/>
        </p:scale>
        <p:origin x="728" y="192"/>
      </p:cViewPr>
      <p:guideLst>
        <p:guide orient="horz" pos="744"/>
        <p:guide pos="1872"/>
        <p:guide pos="4176"/>
        <p:guide pos="5496"/>
        <p:guide orient="horz" pos="1224"/>
        <p:guide orient="horz" pos="3624"/>
        <p:guide orient="horz" pos="2040"/>
      </p:guideLst>
    </p:cSldViewPr>
  </p:slideViewPr>
  <p:outlineViewPr>
    <p:cViewPr>
      <p:scale>
        <a:sx n="33" d="100"/>
        <a:sy n="33" d="100"/>
      </p:scale>
      <p:origin x="0" y="-26528"/>
    </p:cViewPr>
  </p:outlineViewPr>
  <p:notesTextViewPr>
    <p:cViewPr>
      <p:scale>
        <a:sx n="400" d="100"/>
        <a:sy n="4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57" Type="http://schemas.openxmlformats.org/officeDocument/2006/relationships/notesMaster" Target="notesMasters/notesMaster1.xml"/><Relationship Id="rId158" Type="http://schemas.openxmlformats.org/officeDocument/2006/relationships/commentAuthors" Target="commentAuthors.xml"/><Relationship Id="rId159" Type="http://schemas.openxmlformats.org/officeDocument/2006/relationships/presProps" Target="presProps.xml"/><Relationship Id="rId160" Type="http://schemas.openxmlformats.org/officeDocument/2006/relationships/viewProps" Target="viewProps.xml"/><Relationship Id="rId161" Type="http://schemas.openxmlformats.org/officeDocument/2006/relationships/theme" Target="theme/theme1.xml"/><Relationship Id="rId162" Type="http://schemas.openxmlformats.org/officeDocument/2006/relationships/tableStyles" Target="tableStyles.xml"/><Relationship Id="rId163" Type="http://schemas.microsoft.com/office/2018/10/relationships/authors" Target="authors.xml"/><Relationship Id="rId164" Type="http://schemas.openxmlformats.org/officeDocument/2006/relationships/slide" Target="slides/slide155.xml"/><Relationship Id="rId165" Type="http://schemas.openxmlformats.org/officeDocument/2006/relationships/slide" Target="slides/slide156.xml"/><Relationship Id="rId166" Type="http://schemas.openxmlformats.org/officeDocument/2006/relationships/slide" Target="slides/slide157.xml"/><Relationship Id="rId167" Type="http://schemas.openxmlformats.org/officeDocument/2006/relationships/slide" Target="slides/slide158.xml"/><Relationship Id="rId168" Type="http://schemas.openxmlformats.org/officeDocument/2006/relationships/slide" Target="slides/slide159.xml"/><Relationship Id="rId169" Type="http://schemas.openxmlformats.org/officeDocument/2006/relationships/slide" Target="slides/slide16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AB57746-A217-1840-9D27-1C9B611FF89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BC0457-C9C0-9A46-856C-A75642660D2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0E765C1-43CC-5C46-8694-A6B828DEC430}" type="datetimeFigureOut">
              <a:rPr lang="en-US"/>
              <a:pPr>
                <a:defRPr/>
              </a:pPr>
              <a:t>7/23/25</a:t>
            </a:fld>
            <a:endParaRPr lang="en-US" dirty="0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73DE939-5167-8149-9C39-EBF3DB40E6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8179A7E-0011-7C47-A00A-3553ADFC2A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D921AA-9F8D-2644-BA51-99C00524A92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F1767E-EE09-594B-90B8-F1B2D1E51C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48E93DF-EC4A-7C45-AB6A-FC63BC432F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5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6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7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8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9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0.xml"/></Relationship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[발표 스크립트]</a:t>
            </a:r>
          </a:p>
          <a:p>
            <a:r>
              <a:rPr sz="120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오늘은 사내 AI 코딩 에이전트 세 종류를 하나의 게이트웨이로 묶는 AWSome AI Gateway의 구조를 설명드리겠습니다.</a:t>
            </a:r>
          </a:p>
          <a:p>
            <a:r>
              <a:rPr sz="120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먼저 전체 구성도를 보고, 요청 한 건이 어떤 순서로 처리되는지, 클라이언트별 라우팅이 어떻게 결정되는지, 마지막으로 로컬 개발 환경과의 차이를 짚겠습니다.</a:t>
            </a:r>
          </a:p>
          <a:p/>
          <a:p>
            <a:r>
              <a:rPr sz="120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[발표자 참고]</a:t>
            </a:r>
          </a:p>
          <a:p>
            <a:r>
              <a:rPr sz="120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예상 시간: 본 발표 약 9분, 질의응답 5분 (추정치).</a:t>
            </a:r>
          </a:p>
          <a:p/>
          <a:p>
            <a:r>
              <a:rPr sz="120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[출처]</a:t>
            </a:r>
          </a:p>
          <a:p>
            <a:r>
              <a:rPr sz="120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projects/awsome-ai-gateway/ARCHITECTURE.md</a:t>
            </a:r>
          </a:p>
          <a:p>
            <a:r>
              <a:rPr sz="120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projects/awsome-ai-gateway/README.md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[발표 스크립트]</a:t>
            </a:r>
          </a:p>
          <a:p>
            <a:r>
              <a:rPr sz="120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왼쪽 개발자 PC에서 시작하겠습니다. Claude Code, Codex, Cowork 세 클라이언트는 모두 Virtual Key, 줄여서 VK 하나로 게이트웨이를 호출합니다.</a:t>
            </a:r>
          </a:p>
          <a:p>
            <a:r>
              <a:rPr sz="120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VK는 gateway-cli가 Cognito에서 OIDC로 로그인해 받은 id_token을 admin-api에 제출해서 발급받습니다.</a:t>
            </a:r>
          </a:p>
          <a:p>
            <a:r>
              <a:rPr sz="120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가운데 주황색 상자가 핵심인 gateway-proxy입니다. VK 인증, 예산, Rate Limit을 확인한 뒤 routing_profiles 테이블을 보고 클라이언트별로 다른 백엔드로 보냅니다.</a:t>
            </a:r>
          </a:p>
          <a:p>
            <a:r>
              <a:rPr sz="120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오른쪽을 보시면 claude-code는 별도 계정의 Bedrock으로, codex는 메인 계정 오하이오 리전의 Mantle로, cowork는 도쿄의 별도 계정으로 갑니다. 웹서치는 선택 기능이고 기본은 꺼져 있습니다.</a:t>
            </a:r>
          </a:p>
          <a:p>
            <a:r>
              <a:rPr sz="120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파란 점선은 비용 기록입니다. 게이트웨이는 응답이 끝날 때 Valkey 스트림에 한 줄만 넣고, cost-recorder가 이를 모아 Aurora에 씁니다. 그래서 DB 쓰기가 응답 지연에 영향을 주지 않습니다.</a:t>
            </a:r>
          </a:p>
          <a:p>
            <a:r>
              <a:rPr sz="120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다음 장에서 이 흐름을 시간 순서로 보겠습니다.</a:t>
            </a:r>
          </a:p>
          <a:p/>
          <a:p>
            <a:r>
              <a:rPr sz="120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[발표자 참고]</a:t>
            </a:r>
          </a:p>
          <a:p>
            <a:r>
              <a:rPr sz="120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Claude Code 계정 AssumeRole이 실패해도 메인 계정 Bedrock으로 투명하게 폴백하므로 claude-code 요청은 중단되지 않습니다.</a:t>
            </a:r>
          </a:p>
          <a:p>
            <a:r>
              <a:rPr sz="120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AgentCore는 템플릿(07312025)에 공식 아이콘이 없어 텍스트 노드로 표시했습니다.</a:t>
            </a:r>
          </a:p>
          <a:p>
            <a:r>
              <a:rPr sz="120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계정 ID는 문서의 placeholder 대신 역할 이름으로 표기했습니다.</a:t>
            </a:r>
          </a:p>
          <a:p/>
          <a:p>
            <a:r>
              <a:rPr sz="120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[출처]</a:t>
            </a:r>
          </a:p>
          <a:p>
            <a:r>
              <a:rPr sz="120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projects/awsome-ai-gateway/ARCHITECTURE.md</a:t>
            </a:r>
          </a:p>
          <a:p>
            <a:r>
              <a:rPr sz="120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projects/awsome-ai-gateway/README.md</a:t>
            </a:r>
          </a:p>
          <a:p>
            <a:r>
              <a:rPr sz="120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AWS Architecture Icons (Light BG, 07312025)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[발표 스크립트]</a:t>
            </a:r>
          </a:p>
          <a:p>
            <a:r>
              <a:rPr sz="120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위쪽 회색 띠는 VK 발급입니다. 최초 로그인이나 VK가 만료됐을 때만 일어납니다. 4단계에서 admin-api가 id_token을 검증하고 사용자와 팀을 자동으로 만듭니다.</a:t>
            </a:r>
          </a:p>
          <a:p>
            <a:r>
              <a:rPr sz="120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가운데 띠가 매 요청입니다. 게이트웨이는 7단계에서 Valkey만 보고 VK, 예산, Rate Limit을 판단합니다. 잘못된 VK가 대량으로 들어와도 DB 연결을 열지 않습니다.</a:t>
            </a:r>
          </a:p>
          <a:p>
            <a:r>
              <a:rPr sz="120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아래 띠는 비용 기록입니다. 11단계 XADD는 1~2ms 수준이고, Aurora 적재는 cost-recorder가 배치로 따로 처리합니다.</a:t>
            </a:r>
          </a:p>
          <a:p>
            <a:r>
              <a:rPr sz="120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한 가지 운영상 주의점이 있습니다. 새로 만들어진 팀은 예산이 0달러라 관리자가 배정하기 전까지 7단계에서 429로 막힙니다. Claude Code는 429를 조용히 재시도하기 때문에 사용자는 응답이 멈춘 것처럼 느낍니다.</a:t>
            </a:r>
          </a:p>
          <a:p>
            <a:r>
              <a:rPr sz="120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다음 장에서는 8단계의 대상이 어떻게 정해지는지 보겠습니다.</a:t>
            </a:r>
          </a:p>
          <a:p/>
          <a:p>
            <a:r>
              <a:rPr sz="120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[발표자 참고]</a:t>
            </a:r>
          </a:p>
          <a:p>
            <a:r>
              <a:rPr sz="120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id_token을 쓰는 이유: Cognito access_token에는 email과 groups claim이 없습니다.</a:t>
            </a:r>
          </a:p>
          <a:p>
            <a:r>
              <a:rPr sz="120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VK 캐시 히트여도 user.is_active는 DB로 재확인합니다(캐시 TTL 300초).</a:t>
            </a:r>
          </a:p>
          <a:p/>
          <a:p>
            <a:r>
              <a:rPr sz="120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[출처]</a:t>
            </a:r>
          </a:p>
          <a:p>
            <a:r>
              <a:rPr sz="120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projects/awsome-ai-gateway/ARCHITECTURE.md</a:t>
            </a:r>
          </a:p>
          <a:p>
            <a:r>
              <a:rPr sz="120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projects/awsome-ai-gateway/README.md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[발표 스크립트]</a:t>
            </a:r>
          </a:p>
          <a:p>
            <a:r>
              <a:rPr sz="120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앞에서 본 세 갈래 분기를 표로 정리했습니다. 눈여겨볼 점은 이 분기가 코드가 아니라 routing_profiles 테이블의 row로 결정된다는 것입니다.</a:t>
            </a:r>
          </a:p>
          <a:p>
            <a:r>
              <a:rPr sz="120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새 클라이언트나 새 계정을 붙일 때 게이트웨이를 다시 배포하지 않고 row만 추가하면 됩니다. 등록되지 않은 클라이언트는 기본 Bedrock 경로로 안전하게 떨어집니다.</a:t>
            </a:r>
          </a:p>
          <a:p>
            <a:r>
              <a:rPr sz="120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자격증명은 cross-account면 STS AssumeRole, 같은 계정이면 IRSA를 그대로 씁니다. 장기 원격 계정 키는 저장하지 않습니다.</a:t>
            </a:r>
          </a:p>
          <a:p>
            <a:r>
              <a:rPr sz="120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마지막으로 이 구조를 로컬에서 어떻게 재현했는지 보겠습니다.</a:t>
            </a:r>
          </a:p>
          <a:p/>
          <a:p>
            <a:r>
              <a:rPr sz="120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[발표자 참고]</a:t>
            </a:r>
          </a:p>
          <a:p>
            <a:r>
              <a:rPr sz="120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client 식별(UA, originator 헤더)은 분석과 라우팅용이며 인가 신호가 아닙니다. 인가는 VK와 allowed_clients 목록으로 합니다.</a:t>
            </a:r>
          </a:p>
          <a:p/>
          <a:p>
            <a:r>
              <a:rPr sz="120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[출처]</a:t>
            </a:r>
          </a:p>
          <a:p>
            <a:r>
              <a:rPr sz="120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projects/awsome-ai-gateway/ARCHITECTURE.md</a:t>
            </a:r>
          </a:p>
          <a:p>
            <a:r>
              <a:rPr sz="120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projects/awsome-ai-gateway/README.md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[발표 스크립트]</a:t>
            </a:r>
          </a:p>
          <a:p>
            <a:r>
              <a:rPr sz="120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로컬 환경은 같은 서비스 코드를 그대로 쓰고, 관리형 서비스만 컨테이너로 바꿨습니다. Cognito 자리에 Keycloak, Aurora 자리에 pgvector가 들어간 PostgreSQL, ElastiCache 자리에 Redis가 있습니다.</a:t>
            </a:r>
          </a:p>
          <a:p>
            <a:r>
              <a:rPr sz="120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Bedrock 자격증명은 EC2 인스턴스 역할을 쓰며, cross-account AssumeRole이 실패하면 앞에서 말씀드린 폴백으로 메인 계정 Bedrock을 호출합니다.</a:t>
            </a:r>
          </a:p>
          <a:p>
            <a:r>
              <a:rPr sz="120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BI 에이전트는 AgentCore Runtime이 필요해 로컬에는 구성하지 않았습니다. 이상으로 구조 설명을 마치고 질문 받겠습니다.</a:t>
            </a:r>
          </a:p>
          <a:p/>
          <a:p>
            <a:r>
              <a:rPr sz="120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[발표자 참고]</a:t>
            </a:r>
          </a:p>
          <a:p>
            <a:r>
              <a:rPr sz="120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로컬 구성은 이 세션에서 실제로 기동하고 VK 발급, Bedrock 호출, OIDC 로그인까지 확인한 환경 기준입니다.</a:t>
            </a:r>
          </a:p>
          <a:p/>
          <a:p>
            <a:r>
              <a:rPr sz="120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[출처]</a:t>
            </a:r>
          </a:p>
          <a:p>
            <a:r>
              <a:rPr sz="120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projects/awsome-ai-gateway/ARCHITECTURE.md</a:t>
            </a:r>
          </a:p>
          <a:p>
            <a:r>
              <a:rPr sz="120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projects/awsome-ai-gateway/README.md</a:t>
            </a:r>
          </a:p>
          <a:p>
            <a:r>
              <a:rPr sz="120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projects/awsome-ai-gateway/docker-compose.yml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sz="120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[발표 스크립트]</a:t>
            </a:r>
          </a:p>
          <a:p>
            <a:r>
              <a:rPr sz="120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질문 받겠습니다. 시간이 남으면 웹서치 루프나 예산, Rate Limit의 세 가지 scope를 추가로 설명드릴 수 있습니다.</a:t>
            </a:r>
          </a:p>
          <a:p/>
          <a:p>
            <a:r>
              <a:rPr sz="120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[발표자 참고]</a:t>
            </a:r>
          </a:p>
          <a:p>
            <a:r>
              <a:rPr sz="120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질의응답 약 5분.</a:t>
            </a:r>
          </a:p>
          <a:p/>
          <a:p>
            <a:r>
              <a:rPr sz="120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[출처]</a:t>
            </a:r>
          </a:p>
          <a:p>
            <a:r>
              <a:rPr sz="120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projects/awsome-ai-gateway/ARCHITECTURE.md</a:t>
            </a:r>
          </a:p>
          <a:p>
            <a:r>
              <a:rPr sz="120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projects/awsome-ai-gateway/README.md</a:t>
            </a:r>
          </a:p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Relationship Id="rId4" Type="http://schemas.openxmlformats.org/officeDocument/2006/relationships/image" Target="../media/image2.sv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FA3564EC-CE50-1549-B5F0-E1519DE3E6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6720" y="3076506"/>
            <a:ext cx="9131476" cy="840230"/>
          </a:xfrm>
        </p:spPr>
        <p:txBody>
          <a:bodyPr wrap="square" lIns="0" anchor="b" anchorCtr="0">
            <a:spAutoFit/>
          </a:bodyPr>
          <a:lstStyle>
            <a:lvl1pPr algn="l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Enter title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10BA1EB2-0EC6-804A-B029-2483E6FB35D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6719" y="3940166"/>
            <a:ext cx="9131475" cy="523220"/>
          </a:xfrm>
        </p:spPr>
        <p:txBody>
          <a:bodyPr wrap="square" lIns="0">
            <a:spAutoFit/>
          </a:bodyPr>
          <a:lstStyle>
            <a:lvl1pPr marL="0" indent="0" algn="l">
              <a:spcAft>
                <a:spcPts val="0"/>
              </a:spcAft>
              <a:buFont typeface="Amazon Ember"/>
              <a:buNone/>
              <a:defRPr sz="2800" b="0" i="0" cap="none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Enter subtitle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274FB34-318A-7EC2-D2EE-4682179F2BA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2502" y="586154"/>
            <a:ext cx="640514" cy="384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531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4464">
          <p15:clr>
            <a:srgbClr val="FBAE40"/>
          </p15:clr>
        </p15:guide>
        <p15:guide id="3" orient="horz" pos="2736">
          <p15:clr>
            <a:srgbClr val="FBAE40"/>
          </p15:clr>
        </p15:guide>
        <p15:guide id="4" orient="horz" pos="1272">
          <p15:clr>
            <a:srgbClr val="FBAE40"/>
          </p15:clr>
        </p15:guide>
        <p15:guide id="5" orient="horz" pos="172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94963816-3C9D-6054-6D89-CCC3057C15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12080" y="62895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  <a:latin typeface="Amazon Ember"/>
                <a:cs typeface="Amazon Ember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1D318C5-3473-9969-88C2-50B00642389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6720" y="3050435"/>
            <a:ext cx="6733877" cy="840230"/>
          </a:xfrm>
        </p:spPr>
        <p:txBody>
          <a:bodyPr wrap="square" lIns="0" anchor="b" anchorCtr="0">
            <a:spAutoFit/>
          </a:bodyPr>
          <a:lstStyle>
            <a:lvl1pPr algn="l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Enter title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36C7969-22B7-9E94-E270-5F3C7A19AAE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6720" y="3914095"/>
            <a:ext cx="6733876" cy="523220"/>
          </a:xfrm>
        </p:spPr>
        <p:txBody>
          <a:bodyPr wrap="square" lIns="0">
            <a:spAutoFit/>
          </a:bodyPr>
          <a:lstStyle>
            <a:lvl1pPr marL="0" indent="0" algn="l">
              <a:spcAft>
                <a:spcPts val="0"/>
              </a:spcAft>
              <a:buFont typeface="Amazon Ember"/>
              <a:buNone/>
              <a:defRPr sz="2800" b="0" i="0" cap="none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Enter subtitle</a:t>
            </a:r>
          </a:p>
        </p:txBody>
      </p:sp>
    </p:spTree>
    <p:extLst>
      <p:ext uri="{BB962C8B-B14F-4D97-AF65-F5344CB8AC3E}">
        <p14:creationId xmlns:p14="http://schemas.microsoft.com/office/powerpoint/2010/main" val="1853511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4464">
          <p15:clr>
            <a:srgbClr val="FBAE40"/>
          </p15:clr>
        </p15:guide>
        <p15:guide id="3" orient="horz" pos="2736">
          <p15:clr>
            <a:srgbClr val="FBAE40"/>
          </p15:clr>
        </p15:guide>
        <p15:guide id="4" orient="horz" pos="1272">
          <p15:clr>
            <a:srgbClr val="FBAE40"/>
          </p15:clr>
        </p15:guide>
        <p15:guide id="5" orient="horz" pos="172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15F2C0-30F8-DAE1-A01A-A77FC53744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1741B9-36A8-7F42-B249-EE338A1BD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95143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A80BA3-E490-7BB8-44E4-2563732CEF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67669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37" Type="http://schemas.openxmlformats.org/officeDocument/2006/relationships/theme" Target="../theme/theme1.xml"/><Relationship Id="rId38" Type="http://schemas.openxmlformats.org/officeDocument/2006/relationships/image" Target="../media/image1.png"/><Relationship Id="rId39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pyright">
            <a:extLst>
              <a:ext uri="{FF2B5EF4-FFF2-40B4-BE49-F238E27FC236}">
                <a16:creationId xmlns:a16="http://schemas.microsoft.com/office/drawing/2014/main" id="{FC649E9B-1B14-03BC-223A-A73E4C2CBC46}"/>
              </a:ext>
            </a:extLst>
          </p:cNvPr>
          <p:cNvSpPr txBox="1"/>
          <p:nvPr/>
        </p:nvSpPr>
        <p:spPr>
          <a:xfrm>
            <a:off x="4038600" y="62895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 dirty="0">
                <a:solidFill>
                  <a:schemeClr val="tx1"/>
                </a:solidFill>
                <a:latin typeface="Amazon Ember"/>
                <a:ea typeface="Amazon Ember"/>
                <a:cs typeface="Amazon Ember"/>
              </a:defRPr>
            </a:lvl1pPr>
          </a:lstStyle>
          <a:p>
            <a:r>
              <a:rPr lang="en-US" dirty="0">
                <a:latin typeface="Amazon Ember"/>
                <a:cs typeface="Amazon Ember"/>
                <a:ea typeface="Amazon Ember"/>
              </a:rPr>
              <a:t>© 2026, Amazon Web Services, Inc. or its affiliates.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56B8CE38-9F29-7D57-6505-1D5D478DA6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12080" y="62895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  <a:latin typeface="Amazon Ember"/>
                <a:cs typeface="Amazon Ember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11C473C-44BA-054B-B271-D3751D073C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41300" y="365125"/>
            <a:ext cx="11709400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8604AFDB-588D-E24E-89EC-AD90383CE4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41300" y="1176338"/>
            <a:ext cx="11709400" cy="472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217F9E9-901D-0684-0DC1-5ADB5FF29EA1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336720" y="6337594"/>
            <a:ext cx="365760" cy="2194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4" r:id="rId2"/>
    <p:sldLayoutId id="2147483785" r:id="rId10"/>
    <p:sldLayoutId id="2147483786" r:id="rId11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Amazon Ember"/>
          <a:ea typeface="+mj-ea"/>
          <a:cs typeface="Amazon Ember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161E2D"/>
          </a:solidFill>
          <a:latin typeface="Amazon Ember"/>
          <a:cs typeface="Amazon Ember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161E2D"/>
          </a:solidFill>
          <a:latin typeface="Amazon Ember"/>
          <a:cs typeface="Amazon Ember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161E2D"/>
          </a:solidFill>
          <a:latin typeface="Amazon Ember"/>
          <a:cs typeface="Amazon Ember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161E2D"/>
          </a:solidFill>
          <a:latin typeface="Amazon Ember"/>
          <a:cs typeface="Amazon Ember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161E2D"/>
          </a:solidFill>
          <a:latin typeface="Amazon Ember"/>
          <a:cs typeface="Amazon Ember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161E2D"/>
          </a:solidFill>
          <a:latin typeface="Amazon Ember"/>
          <a:cs typeface="Amazon Ember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161E2D"/>
          </a:solidFill>
          <a:latin typeface="Amazon Ember"/>
          <a:cs typeface="Amazon Ember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161E2D"/>
          </a:solidFill>
          <a:latin typeface="Amazon Ember"/>
          <a:cs typeface="Amazon Ember"/>
        </a:defRPr>
      </a:lvl9pPr>
    </p:titleStyle>
    <p:bodyStyle>
      <a:lvl1pPr algn="l" rtl="0" eaLnBrk="0" fontAlgn="base" hangingPunct="0">
        <a:lnSpc>
          <a:spcPct val="100000"/>
        </a:lnSpc>
        <a:spcBef>
          <a:spcPts val="1000"/>
        </a:spcBef>
        <a:spcAft>
          <a:spcPct val="0"/>
        </a:spcAft>
        <a:buFont typeface="Amazon Ember"/>
        <a:defRPr sz="2400" kern="1200">
          <a:solidFill>
            <a:schemeClr val="tx2"/>
          </a:solidFill>
          <a:latin typeface="Amazon Ember"/>
          <a:ea typeface="+mn-ea"/>
          <a:cs typeface="Amazon Ember"/>
        </a:defRPr>
      </a:lvl1pPr>
      <a:lvl2pPr marL="457200" algn="l" rtl="0" eaLnBrk="0" fontAlgn="base" hangingPunct="0">
        <a:lnSpc>
          <a:spcPct val="100000"/>
        </a:lnSpc>
        <a:spcBef>
          <a:spcPts val="500"/>
        </a:spcBef>
        <a:spcAft>
          <a:spcPct val="0"/>
        </a:spcAft>
        <a:buFont typeface="Amazon Ember"/>
        <a:defRPr sz="2000" kern="1200">
          <a:solidFill>
            <a:schemeClr val="tx2"/>
          </a:solidFill>
          <a:latin typeface="Amazon Ember"/>
          <a:ea typeface="+mn-ea"/>
          <a:cs typeface="Amazon Ember"/>
        </a:defRPr>
      </a:lvl2pPr>
      <a:lvl3pPr marL="914400" algn="l" rtl="0" eaLnBrk="0" fontAlgn="base" hangingPunct="0">
        <a:lnSpc>
          <a:spcPct val="100000"/>
        </a:lnSpc>
        <a:spcBef>
          <a:spcPts val="500"/>
        </a:spcBef>
        <a:spcAft>
          <a:spcPct val="0"/>
        </a:spcAft>
        <a:buFont typeface="Amazon Ember"/>
        <a:defRPr kern="1200">
          <a:solidFill>
            <a:schemeClr val="tx2"/>
          </a:solidFill>
          <a:latin typeface="Amazon Ember"/>
          <a:ea typeface="+mn-ea"/>
          <a:cs typeface="Amazon Ember"/>
        </a:defRPr>
      </a:lvl3pPr>
      <a:lvl4pPr marL="1371600" algn="l" rtl="0" eaLnBrk="0" fontAlgn="base" hangingPunct="0">
        <a:lnSpc>
          <a:spcPct val="100000"/>
        </a:lnSpc>
        <a:spcBef>
          <a:spcPts val="500"/>
        </a:spcBef>
        <a:spcAft>
          <a:spcPct val="0"/>
        </a:spcAft>
        <a:buFont typeface="Amazon Ember"/>
        <a:defRPr sz="1600" kern="1200">
          <a:solidFill>
            <a:schemeClr val="tx2"/>
          </a:solidFill>
          <a:latin typeface="Amazon Ember"/>
          <a:ea typeface="+mn-ea"/>
          <a:cs typeface="Amazon Ember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mazon Ember"/>
        <a:buChar char="•"/>
        <a:defRPr kern="1200">
          <a:solidFill>
            <a:schemeClr val="tx1"/>
          </a:solidFill>
          <a:latin typeface="Amazon Ember"/>
          <a:ea typeface="+mn-ea"/>
          <a:cs typeface="Amazon Ember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mazon Ember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mazon Ember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mazon Ember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mazon Ember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6.png"/><Relationship Id="rId3" Type="http://schemas.openxmlformats.org/officeDocument/2006/relationships/image" Target="../media/image17.svg"/><Relationship Id="rId4" Type="http://schemas.openxmlformats.org/officeDocument/2006/relationships/image" Target="../media/image57.png"/><Relationship Id="rId5" Type="http://schemas.openxmlformats.org/officeDocument/2006/relationships/image" Target="../media/image58.svg"/><Relationship Id="rId6" Type="http://schemas.openxmlformats.org/officeDocument/2006/relationships/image" Target="../media/image1382.png"/><Relationship Id="rId7" Type="http://schemas.openxmlformats.org/officeDocument/2006/relationships/image" Target="../media/image1383.svg"/><Relationship Id="rId8" Type="http://schemas.openxmlformats.org/officeDocument/2006/relationships/image" Target="../media/image556.png"/><Relationship Id="rId9" Type="http://schemas.openxmlformats.org/officeDocument/2006/relationships/image" Target="../media/image557.svg"/><Relationship Id="rId10" Type="http://schemas.openxmlformats.org/officeDocument/2006/relationships/image" Target="../media/image614.png"/><Relationship Id="rId11" Type="http://schemas.openxmlformats.org/officeDocument/2006/relationships/image" Target="../media/image615.svg"/><Relationship Id="rId12" Type="http://schemas.openxmlformats.org/officeDocument/2006/relationships/image" Target="../media/image666.png"/><Relationship Id="rId13" Type="http://schemas.openxmlformats.org/officeDocument/2006/relationships/image" Target="../media/image667.svg"/><Relationship Id="rId14" Type="http://schemas.openxmlformats.org/officeDocument/2006/relationships/image" Target="../media/image423.png"/><Relationship Id="rId15" Type="http://schemas.openxmlformats.org/officeDocument/2006/relationships/image" Target="../media/image424.svg"/><Relationship Id="rId16" Type="http://schemas.openxmlformats.org/officeDocument/2006/relationships/image" Target="../media/image45.png"/><Relationship Id="rId17" Type="http://schemas.openxmlformats.org/officeDocument/2006/relationships/image" Target="../media/image46.svg"/><Relationship Id="rId18" Type="http://schemas.openxmlformats.org/officeDocument/2006/relationships/notesSlide" Target="../notesSlides/notesSlide20.xml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1.xml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423.png"/><Relationship Id="rId3" Type="http://schemas.openxmlformats.org/officeDocument/2006/relationships/image" Target="../media/image424.svg"/><Relationship Id="rId4" Type="http://schemas.openxmlformats.org/officeDocument/2006/relationships/notesSlide" Target="../notesSlides/notesSlide22.xml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3.xml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>
                <a:latin typeface="Amazon Ember"/>
                <a:ea typeface="Amazon Ember"/>
                <a:cs typeface="Amazon Ember"/>
              </a:rPr>
              <a:t>AWSome AI Gateway 아키텍처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>
                <a:latin typeface="Amazon Ember"/>
              </a:rPr>
              <a:t>Claude Code, Codex, Cowork를 위한 단일 인증, 거버넌스와 멀티계정 Bedrock 라우팅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latin typeface="Amazon Ember"/>
                <a:ea typeface="Amazon Ember"/>
                <a:cs typeface="Amazon Ember"/>
              </a:rPr>
              <a:t>하나의 게이트웨이, 클라이언트별 Bedrock 분기</a:t>
            </a:r>
          </a:p>
        </p:txBody>
      </p:sp>
      <p:sp>
        <p:nvSpPr>
          <p:cNvPr id="3" name="Rectangle 2"/>
          <p:cNvSpPr/>
          <p:nvPr/>
        </p:nvSpPr>
        <p:spPr>
          <a:xfrm>
            <a:off x="274320" y="1874519"/>
            <a:ext cx="1691640" cy="2011680"/>
          </a:xfrm>
          <a:prstGeom prst="rect">
            <a:avLst/>
          </a:prstGeom>
          <a:solidFill>
            <a:srgbClr val="FFFFFF"/>
          </a:solidFill>
          <a:ln w="15875">
            <a:solidFill>
              <a:srgbClr val="7D899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27432" bIns="27432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9184" y="1901952"/>
            <a:ext cx="1554480" cy="23774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00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개발자 PC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2176272"/>
            <a:ext cx="1325880" cy="34747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7D899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27432" bIns="27432"/>
          <a:lstStyle/>
          <a:p>
            <a:pPr algn="ctr"/>
            <a:r>
              <a:rPr sz="100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Claude Code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2615184"/>
            <a:ext cx="1325880" cy="34747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7D899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27432" bIns="27432"/>
          <a:lstStyle/>
          <a:p>
            <a:pPr algn="ctr"/>
            <a:r>
              <a:rPr sz="100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Codex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3054096"/>
            <a:ext cx="1325880" cy="34747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7D899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27432" bIns="27432"/>
          <a:lstStyle/>
          <a:p>
            <a:pPr algn="ctr"/>
            <a:r>
              <a:rPr sz="100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Cowork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" y="3474720"/>
            <a:ext cx="1325880" cy="365760"/>
          </a:xfrm>
          <a:prstGeom prst="roundRect">
            <a:avLst>
              <a:gd name="adj" fmla="val 12000"/>
            </a:avLst>
          </a:prstGeom>
          <a:solidFill>
            <a:srgbClr val="F2F3F3"/>
          </a:solidFill>
          <a:ln w="12700">
            <a:solidFill>
              <a:srgbClr val="7D899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27432" bIns="27432"/>
          <a:lstStyle/>
          <a:p>
            <a:pPr algn="ctr"/>
            <a:r>
              <a:rPr sz="85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gateway-cli</a:t>
            </a:r>
          </a:p>
          <a:p>
            <a:pPr algn="ctr"/>
            <a:r>
              <a:rPr sz="750" b="0">
                <a:solidFill>
                  <a:srgbClr val="5F6B7A"/>
                </a:solidFill>
                <a:latin typeface="Amazon Ember"/>
                <a:ea typeface="Amazon Ember"/>
                <a:cs typeface="Amazon Ember"/>
              </a:rPr>
              <a:t>api-key-helper</a:t>
            </a:r>
          </a:p>
        </p:txBody>
      </p:sp>
      <p:pic>
        <p:nvPicPr>
          <p:cNvPr id="5001" name="Graphic 23" descr="Users resource icon for the General Icons category.">
            <a:extLst>
              <a:ext uri="{FF2B5EF4-FFF2-40B4-BE49-F238E27FC236}">
                <a16:creationId xmlns:a16="http://schemas.microsoft.com/office/drawing/2014/main" id="{E85E2EAD-D4A1-4BCE-B3D6-524E21E469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 flipH="1">
            <a:off x="1280160" y="420624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02" name="TextBox 5001"/>
          <p:cNvSpPr txBox="1"/>
          <p:nvPr/>
        </p:nvSpPr>
        <p:spPr>
          <a:xfrm>
            <a:off x="960120" y="4663440"/>
            <a:ext cx="1097280" cy="219456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95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운영자</a:t>
            </a:r>
          </a:p>
        </p:txBody>
      </p:sp>
      <p:grpSp>
        <p:nvGrpSpPr>
          <p:cNvPr id="5002" name="Group 14" descr="AWS Account group.">
            <a:extLst>
              <a:ext uri="{FF2B5EF4-FFF2-40B4-BE49-F238E27FC236}">
                <a16:creationId xmlns:a16="http://schemas.microsoft.com/office/drawing/2014/main" id="{60CAC9D6-9802-466B-B4C9-98523DDC57B8}"/>
              </a:ext>
            </a:extLst>
          </p:cNvPr>
          <p:cNvGrpSpPr/>
          <p:nvPr/>
        </p:nvGrpSpPr>
        <p:grpSpPr>
          <a:xfrm>
            <a:off x="2240280" y="1188720"/>
            <a:ext cx="6492240" cy="4983480"/>
            <a:chOff x="2240280" y="1188720"/>
            <a:chExt cx="6492240" cy="4983480"/>
          </a:xfrm>
        </p:grpSpPr>
        <p:sp>
          <p:nvSpPr>
            <p:cNvPr id="5003" name="Rectangle 83">
              <a:extLst>
                <a:ext uri="{FF2B5EF4-FFF2-40B4-BE49-F238E27FC236}">
                  <a16:creationId xmlns:a16="http://schemas.microsoft.com/office/drawing/2014/main" id="{37BF3EAE-869F-450C-8A86-45F858631B52}"/>
                </a:ext>
              </a:extLst>
            </p:cNvPr>
            <p:cNvSpPr/>
            <p:nvPr/>
          </p:nvSpPr>
          <p:spPr>
            <a:xfrm>
              <a:off x="2240280" y="1188720"/>
              <a:ext cx="6492240" cy="4983480"/>
            </a:xfrm>
            <a:prstGeom prst="rect">
              <a:avLst/>
            </a:prstGeom>
            <a:noFill/>
            <a:ln w="15875">
              <a:solidFill>
                <a:srgbClr val="E71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5760" tIns="54864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dirty="0">
                  <a:solidFill>
                    <a:schemeClr val="tx1"/>
                  </a:solidFill>
                  <a:latin typeface="Amazon Ember"/>
                  <a:cs typeface="Amazon Ember"/>
                </a:rPr>
                <a:t>메인 계정 (ap-northeast-2)</a:t>
              </a:r>
            </a:p>
          </p:txBody>
        </p:sp>
        <p:pic>
          <p:nvPicPr>
            <p:cNvPr id="5004" name="Graphic 84" descr="AWS account group icon.">
              <a:extLst>
                <a:ext uri="{FF2B5EF4-FFF2-40B4-BE49-F238E27FC236}">
                  <a16:creationId xmlns:a16="http://schemas.microsoft.com/office/drawing/2014/main" id="{503AD048-8A3E-4092-971C-9B6BEEA988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2240280" y="1188720"/>
              <a:ext cx="292608" cy="292608"/>
            </a:xfrm>
            <a:prstGeom prst="rect">
              <a:avLst/>
            </a:prstGeom>
          </p:spPr>
        </p:pic>
      </p:grpSp>
      <p:pic>
        <p:nvPicPr>
          <p:cNvPr id="5005" name="Graphic 17" descr="Amazon Cognito service icon.">
            <a:extLst>
              <a:ext uri="{FF2B5EF4-FFF2-40B4-BE49-F238E27FC236}">
                <a16:creationId xmlns:a16="http://schemas.microsoft.com/office/drawing/2014/main" id="{FA5DABCA-3B8A-4668-AD91-5101B90113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2514600" y="1572768"/>
            <a:ext cx="384048" cy="384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06" name="TextBox 5005"/>
          <p:cNvSpPr txBox="1"/>
          <p:nvPr/>
        </p:nvSpPr>
        <p:spPr>
          <a:xfrm>
            <a:off x="2944368" y="1591056"/>
            <a:ext cx="2377440" cy="36576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/>
            <a:r>
              <a:rPr sz="100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Amazon Cognito</a:t>
            </a:r>
          </a:p>
          <a:p>
            <a:pPr algn="l"/>
            <a:r>
              <a:rPr sz="850" b="0">
                <a:solidFill>
                  <a:srgbClr val="5F6B7A"/>
                </a:solidFill>
                <a:latin typeface="Amazon Ember"/>
                <a:ea typeface="Amazon Ember"/>
                <a:cs typeface="Amazon Ember"/>
              </a:rPr>
              <a:t>OIDC IdP (로컬은 Keycloak)</a:t>
            </a:r>
          </a:p>
        </p:txBody>
      </p:sp>
      <p:sp>
        <p:nvSpPr>
          <p:cNvPr id="5007" name="Rectangle 5006"/>
          <p:cNvSpPr/>
          <p:nvPr/>
        </p:nvSpPr>
        <p:spPr>
          <a:xfrm>
            <a:off x="2423160" y="2148840"/>
            <a:ext cx="4526280" cy="2697480"/>
          </a:xfrm>
          <a:prstGeom prst="rect">
            <a:avLst/>
          </a:prstGeom>
          <a:solidFill>
            <a:srgbClr val="FFFFFF"/>
          </a:solidFill>
          <a:ln w="15875">
            <a:solidFill>
              <a:srgbClr val="7D899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27432" bIns="27432"/>
          <a:lstStyle/>
          <a:p>
            <a:pPr algn="ctr"/>
          </a:p>
        </p:txBody>
      </p:sp>
      <p:pic>
        <p:nvPicPr>
          <p:cNvPr id="5006" name="Graphic 23" descr="Amazon Elastic Kubernetes Service (Amazon EKS) Service icon.">
            <a:extLst>
              <a:ext uri="{FF2B5EF4-FFF2-40B4-BE49-F238E27FC236}">
                <a16:creationId xmlns:a16="http://schemas.microsoft.com/office/drawing/2014/main" id="{3F1B22E0-0F15-415C-B511-F550A9ADB2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 bwMode="auto">
          <a:xfrm>
            <a:off x="2423160" y="2148840"/>
            <a:ext cx="274320" cy="274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08" name="TextBox 5007"/>
          <p:cNvSpPr txBox="1"/>
          <p:nvPr/>
        </p:nvSpPr>
        <p:spPr>
          <a:xfrm>
            <a:off x="2743200" y="2167128"/>
            <a:ext cx="3200400" cy="23774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95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Amazon EKS on AWS Fargate (Helm)</a:t>
            </a:r>
          </a:p>
        </p:txBody>
      </p:sp>
      <p:sp>
        <p:nvSpPr>
          <p:cNvPr id="5009" name="Rounded Rectangle 5008"/>
          <p:cNvSpPr/>
          <p:nvPr/>
        </p:nvSpPr>
        <p:spPr>
          <a:xfrm>
            <a:off x="2606040" y="2514600"/>
            <a:ext cx="4114800" cy="731520"/>
          </a:xfrm>
          <a:prstGeom prst="roundRect">
            <a:avLst>
              <a:gd name="adj" fmla="val 12000"/>
            </a:avLst>
          </a:prstGeom>
          <a:solidFill>
            <a:srgbClr val="FDF1E6"/>
          </a:solidFill>
          <a:ln w="19050">
            <a:solidFill>
              <a:srgbClr val="ED71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27432" bIns="27432"/>
          <a:lstStyle/>
          <a:p>
            <a:pPr algn="ctr"/>
            <a:r>
              <a:rPr sz="110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gateway-proxy  (데이터 플레인)</a:t>
            </a:r>
          </a:p>
          <a:p>
            <a:pPr algn="ctr"/>
            <a:r>
              <a:rPr sz="85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VK 인증 → 예산 → Rate Limit → 다운그레이드 → 라우터</a:t>
            </a:r>
          </a:p>
          <a:p>
            <a:pPr algn="ctr"/>
            <a:r>
              <a:rPr sz="850" b="0">
                <a:solidFill>
                  <a:srgbClr val="5F6B7A"/>
                </a:solidFill>
                <a:latin typeface="Amazon Ember"/>
                <a:ea typeface="Amazon Ember"/>
                <a:cs typeface="Amazon Ember"/>
              </a:rPr>
              <a:t>routing_profiles 테이블로 client별 백엔드 선택</a:t>
            </a:r>
          </a:p>
        </p:txBody>
      </p:sp>
      <p:sp>
        <p:nvSpPr>
          <p:cNvPr id="5010" name="Rounded Rectangle 5009"/>
          <p:cNvSpPr/>
          <p:nvPr/>
        </p:nvSpPr>
        <p:spPr>
          <a:xfrm>
            <a:off x="2606040" y="3383280"/>
            <a:ext cx="1280160" cy="4114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7D899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27432" bIns="27432"/>
          <a:lstStyle/>
          <a:p>
            <a:pPr algn="ctr"/>
            <a:r>
              <a:rPr sz="90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scheduler</a:t>
            </a:r>
          </a:p>
          <a:p>
            <a:pPr algn="ctr"/>
            <a:r>
              <a:rPr sz="750" b="0">
                <a:solidFill>
                  <a:srgbClr val="5F6B7A"/>
                </a:solidFill>
                <a:latin typeface="Amazon Ember"/>
                <a:ea typeface="Amazon Ember"/>
                <a:cs typeface="Amazon Ember"/>
              </a:rPr>
              <a:t>ROI 집계, VK 만료</a:t>
            </a:r>
          </a:p>
        </p:txBody>
      </p:sp>
      <p:sp>
        <p:nvSpPr>
          <p:cNvPr id="5011" name="Rounded Rectangle 5010"/>
          <p:cNvSpPr/>
          <p:nvPr/>
        </p:nvSpPr>
        <p:spPr>
          <a:xfrm>
            <a:off x="4023360" y="3383280"/>
            <a:ext cx="1280160" cy="4114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7D899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27432" bIns="27432"/>
          <a:lstStyle/>
          <a:p>
            <a:pPr algn="ctr"/>
            <a:r>
              <a:rPr sz="90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notification-worker</a:t>
            </a:r>
          </a:p>
          <a:p>
            <a:pPr algn="ctr"/>
            <a:r>
              <a:rPr sz="750" b="0">
                <a:solidFill>
                  <a:srgbClr val="5F6B7A"/>
                </a:solidFill>
                <a:latin typeface="Amazon Ember"/>
                <a:ea typeface="Amazon Ember"/>
                <a:cs typeface="Amazon Ember"/>
              </a:rPr>
              <a:t>예산 임계값 알림</a:t>
            </a:r>
          </a:p>
        </p:txBody>
      </p:sp>
      <p:sp>
        <p:nvSpPr>
          <p:cNvPr id="5012" name="Rounded Rectangle 5011"/>
          <p:cNvSpPr/>
          <p:nvPr/>
        </p:nvSpPr>
        <p:spPr>
          <a:xfrm>
            <a:off x="5440680" y="3383280"/>
            <a:ext cx="1280160" cy="4114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7D899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27432" bIns="27432"/>
          <a:lstStyle/>
          <a:p>
            <a:pPr algn="ctr"/>
            <a:r>
              <a:rPr sz="90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cost-recorder</a:t>
            </a:r>
          </a:p>
          <a:p>
            <a:pPr algn="ctr"/>
            <a:r>
              <a:rPr sz="750" b="0">
                <a:solidFill>
                  <a:srgbClr val="5F6B7A"/>
                </a:solidFill>
                <a:latin typeface="Amazon Ember"/>
                <a:ea typeface="Amazon Ember"/>
                <a:cs typeface="Amazon Ember"/>
              </a:rPr>
              <a:t>스트림 배치 적재</a:t>
            </a:r>
          </a:p>
        </p:txBody>
      </p:sp>
      <p:sp>
        <p:nvSpPr>
          <p:cNvPr id="5013" name="Rounded Rectangle 5012"/>
          <p:cNvSpPr/>
          <p:nvPr/>
        </p:nvSpPr>
        <p:spPr>
          <a:xfrm>
            <a:off x="2606040" y="4206240"/>
            <a:ext cx="128016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7D899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27432" bIns="27432"/>
          <a:lstStyle/>
          <a:p>
            <a:pPr algn="ctr"/>
            <a:r>
              <a:rPr sz="95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admin-ui</a:t>
            </a:r>
          </a:p>
          <a:p>
            <a:pPr algn="ctr"/>
            <a:r>
              <a:rPr sz="750" b="0">
                <a:solidFill>
                  <a:srgbClr val="5F6B7A"/>
                </a:solidFill>
                <a:latin typeface="Amazon Ember"/>
                <a:ea typeface="Amazon Ember"/>
                <a:cs typeface="Amazon Ember"/>
              </a:rPr>
              <a:t>Next.js 대시보드</a:t>
            </a:r>
          </a:p>
        </p:txBody>
      </p:sp>
      <p:sp>
        <p:nvSpPr>
          <p:cNvPr id="5014" name="Rounded Rectangle 5013"/>
          <p:cNvSpPr/>
          <p:nvPr/>
        </p:nvSpPr>
        <p:spPr>
          <a:xfrm>
            <a:off x="4023360" y="4206240"/>
            <a:ext cx="128016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7D899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27432" bIns="27432"/>
          <a:lstStyle/>
          <a:p>
            <a:pPr algn="ctr"/>
            <a:r>
              <a:rPr sz="95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admin-api</a:t>
            </a:r>
          </a:p>
          <a:p>
            <a:pPr algn="ctr"/>
            <a:r>
              <a:rPr sz="750" b="0">
                <a:solidFill>
                  <a:srgbClr val="5F6B7A"/>
                </a:solidFill>
                <a:latin typeface="Amazon Ember"/>
                <a:ea typeface="Amazon Ember"/>
                <a:cs typeface="Amazon Ember"/>
              </a:rPr>
              <a:t>VK 발급, 관리 API</a:t>
            </a:r>
          </a:p>
        </p:txBody>
      </p:sp>
      <p:sp>
        <p:nvSpPr>
          <p:cNvPr id="5015" name="Rounded Rectangle 5014"/>
          <p:cNvSpPr/>
          <p:nvPr/>
        </p:nvSpPr>
        <p:spPr>
          <a:xfrm>
            <a:off x="2606040" y="5074920"/>
            <a:ext cx="1600200" cy="566928"/>
          </a:xfrm>
          <a:prstGeom prst="roundRect">
            <a:avLst>
              <a:gd name="adj" fmla="val 12000"/>
            </a:avLst>
          </a:prstGeom>
          <a:solidFill>
            <a:srgbClr val="F2F3F3"/>
          </a:solidFill>
          <a:ln w="12700">
            <a:solidFill>
              <a:srgbClr val="7D899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27432" bIns="27432"/>
          <a:lstStyle/>
          <a:p>
            <a:pPr algn="ctr"/>
            <a:r>
              <a:rPr sz="85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Amazon Bedrock AgentCore</a:t>
            </a:r>
          </a:p>
          <a:p>
            <a:pPr algn="ctr"/>
            <a:r>
              <a:rPr sz="750" b="0">
                <a:solidFill>
                  <a:srgbClr val="5F6B7A"/>
                </a:solidFill>
                <a:latin typeface="Amazon Ember"/>
                <a:ea typeface="Amazon Ember"/>
                <a:cs typeface="Amazon Ember"/>
              </a:rPr>
              <a:t>Runtime: BI 에이전트</a:t>
            </a:r>
          </a:p>
          <a:p>
            <a:pPr algn="ctr"/>
            <a:r>
              <a:rPr sz="700" b="0">
                <a:solidFill>
                  <a:srgbClr val="5F6B7A"/>
                </a:solidFill>
                <a:latin typeface="Amazon Ember"/>
                <a:ea typeface="Amazon Ember"/>
                <a:cs typeface="Amazon Ember"/>
              </a:rPr>
              <a:t>query_db Lambda로 읽기 전용 조회</a:t>
            </a:r>
          </a:p>
        </p:txBody>
      </p:sp>
      <p:pic>
        <p:nvPicPr>
          <p:cNvPr id="5007" name="Graphic 7" descr="Amazon Aurora service icon.">
            <a:extLst>
              <a:ext uri="{FF2B5EF4-FFF2-40B4-BE49-F238E27FC236}">
                <a16:creationId xmlns:a16="http://schemas.microsoft.com/office/drawing/2014/main" id="{3A014EEF-0DA2-4105-A8E9-071FC4351D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 bwMode="auto">
          <a:xfrm>
            <a:off x="4434840" y="50292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6" name="TextBox 5015"/>
          <p:cNvSpPr txBox="1"/>
          <p:nvPr/>
        </p:nvSpPr>
        <p:spPr>
          <a:xfrm>
            <a:off x="4069080" y="5504688"/>
            <a:ext cx="1188720" cy="219456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85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Amazon Aurora</a:t>
            </a:r>
          </a:p>
        </p:txBody>
      </p:sp>
      <p:pic>
        <p:nvPicPr>
          <p:cNvPr id="5008" name="Graphic 21" descr="Amazon ElastiCache service icon.">
            <a:extLst>
              <a:ext uri="{FF2B5EF4-FFF2-40B4-BE49-F238E27FC236}">
                <a16:creationId xmlns:a16="http://schemas.microsoft.com/office/drawing/2014/main" id="{89F4225D-E527-627A-7FB0-BAEED2624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 bwMode="auto">
          <a:xfrm>
            <a:off x="5852160" y="50292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" name="TextBox 5016"/>
          <p:cNvSpPr txBox="1"/>
          <p:nvPr/>
        </p:nvSpPr>
        <p:spPr>
          <a:xfrm>
            <a:off x="5440680" y="5504688"/>
            <a:ext cx="1280160" cy="219456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85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ElastiCache (Valkey)</a:t>
            </a:r>
          </a:p>
        </p:txBody>
      </p:sp>
      <p:sp>
        <p:nvSpPr>
          <p:cNvPr id="5018" name="TextBox 5017"/>
          <p:cNvSpPr txBox="1"/>
          <p:nvPr/>
        </p:nvSpPr>
        <p:spPr>
          <a:xfrm>
            <a:off x="6949440" y="5532120"/>
            <a:ext cx="1737360" cy="5486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800" b="1">
                <a:solidFill>
                  <a:srgbClr val="5F6B7A"/>
                </a:solidFill>
                <a:latin typeface="Amazon Ember"/>
                <a:ea typeface="Amazon Ember"/>
                <a:cs typeface="Amazon Ember"/>
              </a:rPr>
              <a:t>공통 서비스</a:t>
            </a:r>
          </a:p>
          <a:p>
            <a:pPr algn="l"/>
            <a:r>
              <a:rPr sz="750" b="0">
                <a:solidFill>
                  <a:srgbClr val="5F6B7A"/>
                </a:solidFill>
                <a:latin typeface="Amazon Ember"/>
                <a:ea typeface="Amazon Ember"/>
                <a:cs typeface="Amazon Ember"/>
              </a:rPr>
              <a:t>Secrets Manager, KMS, CloudWatch, CloudTrail, ECR</a:t>
            </a:r>
          </a:p>
        </p:txBody>
      </p:sp>
      <p:grpSp>
        <p:nvGrpSpPr>
          <p:cNvPr id="5009" name="Group 14" descr="AWS Account group.">
            <a:extLst>
              <a:ext uri="{FF2B5EF4-FFF2-40B4-BE49-F238E27FC236}">
                <a16:creationId xmlns:a16="http://schemas.microsoft.com/office/drawing/2014/main" id="{60CAC9D6-9802-466B-B4C9-98523DDC57B8}"/>
              </a:ext>
            </a:extLst>
          </p:cNvPr>
          <p:cNvGrpSpPr/>
          <p:nvPr/>
        </p:nvGrpSpPr>
        <p:grpSpPr>
          <a:xfrm>
            <a:off x="9006840" y="1417320"/>
            <a:ext cx="2926080" cy="1005840"/>
            <a:chOff x="9006840" y="1417320"/>
            <a:chExt cx="2926080" cy="1005840"/>
          </a:xfrm>
        </p:grpSpPr>
        <p:sp>
          <p:nvSpPr>
            <p:cNvPr id="5010" name="Rectangle 83">
              <a:extLst>
                <a:ext uri="{FF2B5EF4-FFF2-40B4-BE49-F238E27FC236}">
                  <a16:creationId xmlns:a16="http://schemas.microsoft.com/office/drawing/2014/main" id="{37BF3EAE-869F-450C-8A86-45F858631B52}"/>
                </a:ext>
              </a:extLst>
            </p:cNvPr>
            <p:cNvSpPr/>
            <p:nvPr/>
          </p:nvSpPr>
          <p:spPr>
            <a:xfrm>
              <a:off x="9006840" y="1417320"/>
              <a:ext cx="2926080" cy="1005840"/>
            </a:xfrm>
            <a:prstGeom prst="rect">
              <a:avLst/>
            </a:prstGeom>
            <a:noFill/>
            <a:ln w="15875">
              <a:solidFill>
                <a:srgbClr val="E71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5760" tIns="54864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dirty="0">
                  <a:solidFill>
                    <a:schemeClr val="tx1"/>
                  </a:solidFill>
                  <a:latin typeface="Amazon Ember"/>
                  <a:cs typeface="Amazon Ember"/>
                </a:rPr>
                <a:t>Claude Code 계정</a:t>
              </a:r>
            </a:p>
          </p:txBody>
        </p:sp>
        <p:pic>
          <p:nvPicPr>
            <p:cNvPr id="5011" name="Graphic 84" descr="AWS account group icon.">
              <a:extLst>
                <a:ext uri="{FF2B5EF4-FFF2-40B4-BE49-F238E27FC236}">
                  <a16:creationId xmlns:a16="http://schemas.microsoft.com/office/drawing/2014/main" id="{503AD048-8A3E-4092-971C-9B6BEEA988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9006840" y="1417320"/>
              <a:ext cx="292608" cy="292608"/>
            </a:xfrm>
            <a:prstGeom prst="rect">
              <a:avLst/>
            </a:prstGeom>
          </p:spPr>
        </p:pic>
      </p:grpSp>
      <p:pic>
        <p:nvPicPr>
          <p:cNvPr id="5012" name="Graphic 6" descr="Amazon Bedrock service icon.">
            <a:extLst>
              <a:ext uri="{FF2B5EF4-FFF2-40B4-BE49-F238E27FC236}">
                <a16:creationId xmlns:a16="http://schemas.microsoft.com/office/drawing/2014/main" id="{4C0A08BC-11C8-B713-FE48-853A93E03F6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9125712" y="1801368"/>
            <a:ext cx="457200" cy="457200"/>
          </a:xfrm>
          <a:prstGeom prst="rect">
            <a:avLst/>
          </a:prstGeom>
        </p:spPr>
      </p:pic>
      <p:sp>
        <p:nvSpPr>
          <p:cNvPr id="5019" name="TextBox 5018"/>
          <p:cNvSpPr txBox="1"/>
          <p:nvPr/>
        </p:nvSpPr>
        <p:spPr>
          <a:xfrm>
            <a:off x="9646920" y="1746504"/>
            <a:ext cx="2240280" cy="6400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90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claude-code: Bedrock native</a:t>
            </a:r>
          </a:p>
          <a:p>
            <a:pPr algn="l"/>
            <a:r>
              <a:rPr sz="750" b="0">
                <a:solidFill>
                  <a:srgbClr val="5F6B7A"/>
                </a:solidFill>
                <a:latin typeface="Amazon Ember"/>
                <a:ea typeface="Amazon Ember"/>
                <a:cs typeface="Amazon Ember"/>
              </a:rPr>
              <a:t>ap-northeast-2, invoke_model</a:t>
            </a:r>
          </a:p>
          <a:p>
            <a:pPr algn="l"/>
            <a:r>
              <a:rPr sz="750" b="0">
                <a:solidFill>
                  <a:srgbClr val="5F6B7A"/>
                </a:solidFill>
                <a:latin typeface="Amazon Ember"/>
                <a:ea typeface="Amazon Ember"/>
                <a:cs typeface="Amazon Ember"/>
              </a:rPr>
              <a:t>STS AssumeRole, 실패 시 메인 계정 폴백</a:t>
            </a:r>
          </a:p>
        </p:txBody>
      </p:sp>
      <p:grpSp>
        <p:nvGrpSpPr>
          <p:cNvPr id="5013" name="Group 5" descr="Region group.">
            <a:extLst>
              <a:ext uri="{FF2B5EF4-FFF2-40B4-BE49-F238E27FC236}">
                <a16:creationId xmlns:a16="http://schemas.microsoft.com/office/drawing/2014/main" id="{7D4C77E5-6CDB-4722-AB56-6C5DDF70B565}"/>
              </a:ext>
            </a:extLst>
          </p:cNvPr>
          <p:cNvGrpSpPr/>
          <p:nvPr/>
        </p:nvGrpSpPr>
        <p:grpSpPr>
          <a:xfrm>
            <a:off x="9006840" y="2606040"/>
            <a:ext cx="2926080" cy="1005840"/>
            <a:chOff x="9006840" y="2606040"/>
            <a:chExt cx="2926080" cy="1005840"/>
          </a:xfrm>
        </p:grpSpPr>
        <p:sp>
          <p:nvSpPr>
            <p:cNvPr id="5014" name="Rectangle 60" descr="Region group">
              <a:extLst>
                <a:ext uri="{FF2B5EF4-FFF2-40B4-BE49-F238E27FC236}">
                  <a16:creationId xmlns:a16="http://schemas.microsoft.com/office/drawing/2014/main" id="{5DD3887C-00A0-42E0-8F27-B1948269F05B}"/>
                </a:ext>
              </a:extLst>
            </p:cNvPr>
            <p:cNvSpPr/>
            <p:nvPr/>
          </p:nvSpPr>
          <p:spPr>
            <a:xfrm>
              <a:off x="9006840" y="2606040"/>
              <a:ext cx="2926080" cy="1005840"/>
            </a:xfrm>
            <a:prstGeom prst="rect">
              <a:avLst/>
            </a:prstGeom>
            <a:noFill/>
            <a:ln w="15875">
              <a:solidFill>
                <a:srgbClr val="00A4A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5760" tIns="54864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dirty="0">
                  <a:solidFill>
                    <a:schemeClr val="tx1"/>
                  </a:solidFill>
                  <a:latin typeface="Amazon Ember"/>
                  <a:cs typeface="Amazon Ember"/>
                </a:rPr>
                <a:t>메인 계정, us-east-2</a:t>
              </a:r>
            </a:p>
          </p:txBody>
        </p:sp>
        <p:pic>
          <p:nvPicPr>
            <p:cNvPr id="5015" name="Graphic 61" descr="Region group icon.">
              <a:extLst>
                <a:ext uri="{FF2B5EF4-FFF2-40B4-BE49-F238E27FC236}">
                  <a16:creationId xmlns:a16="http://schemas.microsoft.com/office/drawing/2014/main" id="{8FDA4CC8-83EE-49C8-BDE5-8EA871C8AD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/>
          </p:blipFill>
          <p:spPr>
            <a:xfrm>
              <a:off x="9006840" y="2606040"/>
              <a:ext cx="292608" cy="292608"/>
            </a:xfrm>
            <a:prstGeom prst="rect">
              <a:avLst/>
            </a:prstGeom>
          </p:spPr>
        </p:pic>
      </p:grpSp>
      <p:pic>
        <p:nvPicPr>
          <p:cNvPr id="5016" name="Graphic 6" descr="Amazon Bedrock service icon.">
            <a:extLst>
              <a:ext uri="{FF2B5EF4-FFF2-40B4-BE49-F238E27FC236}">
                <a16:creationId xmlns:a16="http://schemas.microsoft.com/office/drawing/2014/main" id="{4C0A08BC-11C8-B713-FE48-853A93E03F6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9125712" y="2990088"/>
            <a:ext cx="457200" cy="457200"/>
          </a:xfrm>
          <a:prstGeom prst="rect">
            <a:avLst/>
          </a:prstGeom>
        </p:spPr>
      </p:pic>
      <p:sp>
        <p:nvSpPr>
          <p:cNvPr id="5020" name="TextBox 5019"/>
          <p:cNvSpPr txBox="1"/>
          <p:nvPr/>
        </p:nvSpPr>
        <p:spPr>
          <a:xfrm>
            <a:off x="9646920" y="2935224"/>
            <a:ext cx="2240280" cy="6400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90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codex: Bedrock Mantle</a:t>
            </a:r>
          </a:p>
          <a:p>
            <a:pPr algn="l"/>
            <a:r>
              <a:rPr sz="750" b="0">
                <a:solidFill>
                  <a:srgbClr val="5F6B7A"/>
                </a:solidFill>
                <a:latin typeface="Amazon Ember"/>
                <a:ea typeface="Amazon Ember"/>
                <a:cs typeface="Amazon Ember"/>
              </a:rPr>
              <a:t>OpenAI Responses API, GPT-5.5</a:t>
            </a:r>
          </a:p>
          <a:p>
            <a:pPr algn="l"/>
            <a:r>
              <a:rPr sz="750" b="0">
                <a:solidFill>
                  <a:srgbClr val="5F6B7A"/>
                </a:solidFill>
                <a:latin typeface="Amazon Ember"/>
                <a:ea typeface="Amazon Ember"/>
                <a:cs typeface="Amazon Ember"/>
              </a:rPr>
              <a:t>IRSA 자격증명 직접 사용</a:t>
            </a:r>
          </a:p>
        </p:txBody>
      </p:sp>
      <p:grpSp>
        <p:nvGrpSpPr>
          <p:cNvPr id="5017" name="Group 14" descr="AWS Account group.">
            <a:extLst>
              <a:ext uri="{FF2B5EF4-FFF2-40B4-BE49-F238E27FC236}">
                <a16:creationId xmlns:a16="http://schemas.microsoft.com/office/drawing/2014/main" id="{60CAC9D6-9802-466B-B4C9-98523DDC57B8}"/>
              </a:ext>
            </a:extLst>
          </p:cNvPr>
          <p:cNvGrpSpPr/>
          <p:nvPr/>
        </p:nvGrpSpPr>
        <p:grpSpPr>
          <a:xfrm>
            <a:off x="9006840" y="3794760"/>
            <a:ext cx="2926080" cy="1005840"/>
            <a:chOff x="9006840" y="3794760"/>
            <a:chExt cx="2926080" cy="1005840"/>
          </a:xfrm>
        </p:grpSpPr>
        <p:sp>
          <p:nvSpPr>
            <p:cNvPr id="5018" name="Rectangle 83">
              <a:extLst>
                <a:ext uri="{FF2B5EF4-FFF2-40B4-BE49-F238E27FC236}">
                  <a16:creationId xmlns:a16="http://schemas.microsoft.com/office/drawing/2014/main" id="{37BF3EAE-869F-450C-8A86-45F858631B52}"/>
                </a:ext>
              </a:extLst>
            </p:cNvPr>
            <p:cNvSpPr/>
            <p:nvPr/>
          </p:nvSpPr>
          <p:spPr>
            <a:xfrm>
              <a:off x="9006840" y="3794760"/>
              <a:ext cx="2926080" cy="1005840"/>
            </a:xfrm>
            <a:prstGeom prst="rect">
              <a:avLst/>
            </a:prstGeom>
            <a:noFill/>
            <a:ln w="15875">
              <a:solidFill>
                <a:srgbClr val="E71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5760" tIns="54864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dirty="0">
                  <a:solidFill>
                    <a:schemeClr val="tx1"/>
                  </a:solidFill>
                  <a:latin typeface="Amazon Ember"/>
                  <a:cs typeface="Amazon Ember"/>
                </a:rPr>
                <a:t>Cowork 계정</a:t>
              </a:r>
            </a:p>
          </p:txBody>
        </p:sp>
        <p:pic>
          <p:nvPicPr>
            <p:cNvPr id="5019" name="Graphic 84" descr="AWS account group icon.">
              <a:extLst>
                <a:ext uri="{FF2B5EF4-FFF2-40B4-BE49-F238E27FC236}">
                  <a16:creationId xmlns:a16="http://schemas.microsoft.com/office/drawing/2014/main" id="{503AD048-8A3E-4092-971C-9B6BEEA988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9006840" y="3794760"/>
              <a:ext cx="292608" cy="292608"/>
            </a:xfrm>
            <a:prstGeom prst="rect">
              <a:avLst/>
            </a:prstGeom>
          </p:spPr>
        </p:pic>
      </p:grpSp>
      <p:pic>
        <p:nvPicPr>
          <p:cNvPr id="5020" name="Graphic 6" descr="Amazon Bedrock service icon.">
            <a:extLst>
              <a:ext uri="{FF2B5EF4-FFF2-40B4-BE49-F238E27FC236}">
                <a16:creationId xmlns:a16="http://schemas.microsoft.com/office/drawing/2014/main" id="{4C0A08BC-11C8-B713-FE48-853A93E03F6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9125712" y="4178808"/>
            <a:ext cx="457200" cy="457200"/>
          </a:xfrm>
          <a:prstGeom prst="rect">
            <a:avLst/>
          </a:prstGeom>
        </p:spPr>
      </p:pic>
      <p:sp>
        <p:nvSpPr>
          <p:cNvPr id="5021" name="TextBox 5020"/>
          <p:cNvSpPr txBox="1"/>
          <p:nvPr/>
        </p:nvSpPr>
        <p:spPr>
          <a:xfrm>
            <a:off x="9646920" y="4123944"/>
            <a:ext cx="2240280" cy="6400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90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cowork: Bedrock Mantle</a:t>
            </a:r>
          </a:p>
          <a:p>
            <a:pPr algn="l"/>
            <a:r>
              <a:rPr sz="750" b="0">
                <a:solidFill>
                  <a:srgbClr val="5F6B7A"/>
                </a:solidFill>
                <a:latin typeface="Amazon Ember"/>
                <a:ea typeface="Amazon Ember"/>
                <a:cs typeface="Amazon Ember"/>
              </a:rPr>
              <a:t>ap-northeast-1, Anthropic Messages</a:t>
            </a:r>
          </a:p>
          <a:p>
            <a:pPr algn="l"/>
            <a:r>
              <a:rPr sz="750" b="0">
                <a:solidFill>
                  <a:srgbClr val="5F6B7A"/>
                </a:solidFill>
                <a:latin typeface="Amazon Ember"/>
                <a:ea typeface="Amazon Ember"/>
                <a:cs typeface="Amazon Ember"/>
              </a:rPr>
              <a:t>Opus 4.8, STS AssumeRole</a:t>
            </a:r>
          </a:p>
        </p:txBody>
      </p:sp>
      <p:sp>
        <p:nvSpPr>
          <p:cNvPr id="5022" name="Rounded Rectangle 5021"/>
          <p:cNvSpPr/>
          <p:nvPr/>
        </p:nvSpPr>
        <p:spPr>
          <a:xfrm>
            <a:off x="9006840" y="4983480"/>
            <a:ext cx="2926080" cy="731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ED71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27432" bIns="27432"/>
          <a:lstStyle/>
          <a:p>
            <a:pPr algn="l"/>
            <a:r>
              <a:rPr sz="90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서버사이드 웹서치 (선택, 기본 off)</a:t>
            </a:r>
          </a:p>
          <a:p>
            <a:pPr algn="l"/>
            <a:r>
              <a:rPr sz="750" b="0">
                <a:solidFill>
                  <a:srgbClr val="5F6B7A"/>
                </a:solidFill>
                <a:latin typeface="Amazon Ember"/>
                <a:ea typeface="Amazon Ember"/>
                <a:cs typeface="Amazon Ember"/>
              </a:rPr>
              <a:t>Bedrock AgentCore Gateway WebSearch</a:t>
            </a:r>
          </a:p>
          <a:p>
            <a:pPr algn="l"/>
            <a:r>
              <a:rPr sz="750" b="0">
                <a:solidFill>
                  <a:srgbClr val="5F6B7A"/>
                </a:solidFill>
                <a:latin typeface="Amazon Ember"/>
                <a:ea typeface="Amazon Ember"/>
                <a:cs typeface="Amazon Ember"/>
              </a:rPr>
              <a:t>메인 계정, us-east-1</a:t>
            </a:r>
          </a:p>
        </p:txBody>
      </p:sp>
      <p:cxnSp>
        <p:nvCxnSpPr>
          <p:cNvPr id="5023" name="Connector 5022"/>
          <p:cNvCxnSpPr/>
          <p:nvPr/>
        </p:nvCxnSpPr>
        <p:spPr>
          <a:xfrm>
            <a:off x="1783080" y="2350008"/>
            <a:ext cx="822960" cy="393192"/>
          </a:xfrm>
          <a:prstGeom prst="line">
            <a:avLst/>
          </a:prstGeom>
          <a:ln w="22225">
            <a:solidFill>
              <a:srgbClr val="ED71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24" name="Connector 5023"/>
          <p:cNvCxnSpPr/>
          <p:nvPr/>
        </p:nvCxnSpPr>
        <p:spPr>
          <a:xfrm>
            <a:off x="1783080" y="2788920"/>
            <a:ext cx="822960" cy="91440"/>
          </a:xfrm>
          <a:prstGeom prst="line">
            <a:avLst/>
          </a:prstGeom>
          <a:ln w="22225">
            <a:solidFill>
              <a:srgbClr val="ED71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25" name="Connector 5024"/>
          <p:cNvCxnSpPr/>
          <p:nvPr/>
        </p:nvCxnSpPr>
        <p:spPr>
          <a:xfrm flipV="1">
            <a:off x="1783080" y="3017520"/>
            <a:ext cx="822960" cy="210312"/>
          </a:xfrm>
          <a:prstGeom prst="line">
            <a:avLst/>
          </a:prstGeom>
          <a:ln w="22225">
            <a:solidFill>
              <a:srgbClr val="ED71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26" name="TextBox 5025"/>
          <p:cNvSpPr txBox="1"/>
          <p:nvPr/>
        </p:nvSpPr>
        <p:spPr>
          <a:xfrm>
            <a:off x="1810512" y="3291840"/>
            <a:ext cx="777240" cy="201168"/>
          </a:xfrm>
          <a:prstGeom prst="rect">
            <a:avLst/>
          </a:prstGeom>
          <a:solidFill>
            <a:srgbClr val="FFFFFF"/>
          </a:solidFill>
        </p:spPr>
        <p:txBody>
          <a:bodyPr wrap="square" lIns="36576" rIns="36576" tIns="18288" bIns="18288" anchor="ctr">
            <a:spAutoFit/>
          </a:bodyPr>
          <a:lstStyle/>
          <a:p>
            <a:pPr algn="ctr"/>
            <a:r>
              <a:rPr sz="850" b="1">
                <a:solidFill>
                  <a:srgbClr val="ED7100"/>
                </a:solidFill>
                <a:latin typeface="Amazon Ember"/>
                <a:ea typeface="Amazon Ember"/>
                <a:cs typeface="Amazon Ember"/>
              </a:rPr>
              <a:t>Bearer VK</a:t>
            </a:r>
          </a:p>
        </p:txBody>
      </p:sp>
      <p:cxnSp>
        <p:nvCxnSpPr>
          <p:cNvPr id="5027" name="Connector 5026"/>
          <p:cNvCxnSpPr/>
          <p:nvPr/>
        </p:nvCxnSpPr>
        <p:spPr>
          <a:xfrm flipV="1">
            <a:off x="6720840" y="1920240"/>
            <a:ext cx="2286000" cy="960120"/>
          </a:xfrm>
          <a:prstGeom prst="line">
            <a:avLst/>
          </a:prstGeom>
          <a:ln w="22225">
            <a:solidFill>
              <a:srgbClr val="ED71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28" name="Connector 5027"/>
          <p:cNvCxnSpPr/>
          <p:nvPr/>
        </p:nvCxnSpPr>
        <p:spPr>
          <a:xfrm>
            <a:off x="6720840" y="2880360"/>
            <a:ext cx="2286000" cy="228600"/>
          </a:xfrm>
          <a:prstGeom prst="line">
            <a:avLst/>
          </a:prstGeom>
          <a:ln w="22225">
            <a:solidFill>
              <a:srgbClr val="ED71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29" name="Connector 5028"/>
          <p:cNvCxnSpPr/>
          <p:nvPr/>
        </p:nvCxnSpPr>
        <p:spPr>
          <a:xfrm>
            <a:off x="6720840" y="2880360"/>
            <a:ext cx="2286000" cy="1417320"/>
          </a:xfrm>
          <a:prstGeom prst="line">
            <a:avLst/>
          </a:prstGeom>
          <a:ln w="22225">
            <a:solidFill>
              <a:srgbClr val="ED71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30" name="Connector 5029"/>
          <p:cNvCxnSpPr/>
          <p:nvPr/>
        </p:nvCxnSpPr>
        <p:spPr>
          <a:xfrm>
            <a:off x="6720840" y="2880360"/>
            <a:ext cx="2286000" cy="2468880"/>
          </a:xfrm>
          <a:prstGeom prst="line">
            <a:avLst/>
          </a:prstGeom>
          <a:ln w="19050">
            <a:solidFill>
              <a:srgbClr val="ED7100"/>
            </a:solidFill>
            <a:prstDash val="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365760" y="1764792"/>
            <a:ext cx="2148840" cy="1819656"/>
          </a:xfrm>
          <a:custGeom>
            <a:avLst/>
            <a:gdLst/>
            <a:ahLst/>
            <a:cxnLst/>
            <a:rect l="l" t="t" r="r" b="b"/>
            <a:pathLst>
              <a:path w="2148840" h="1819656">
                <a:moveTo>
                  <a:pt x="91440" y="1819656"/>
                </a:moveTo>
                <a:lnTo>
                  <a:pt x="0" y="1819656"/>
                </a:lnTo>
                <a:lnTo>
                  <a:pt x="0" y="0"/>
                </a:lnTo>
                <a:lnTo>
                  <a:pt x="2148840" y="0"/>
                </a:lnTo>
              </a:path>
            </a:pathLst>
          </a:custGeom>
          <a:noFill/>
          <a:ln w="15875">
            <a:solidFill>
              <a:srgbClr val="232F3E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31" name="TextBox 5030"/>
          <p:cNvSpPr txBox="1"/>
          <p:nvPr/>
        </p:nvSpPr>
        <p:spPr>
          <a:xfrm>
            <a:off x="868680" y="1554480"/>
            <a:ext cx="1325880" cy="201168"/>
          </a:xfrm>
          <a:prstGeom prst="rect">
            <a:avLst/>
          </a:prstGeom>
          <a:solidFill>
            <a:srgbClr val="FFFFFF"/>
          </a:solidFill>
        </p:spPr>
        <p:txBody>
          <a:bodyPr wrap="square" lIns="36576" rIns="36576" tIns="18288" bIns="18288" anchor="ctr">
            <a:spAutoFit/>
          </a:bodyPr>
          <a:lstStyle/>
          <a:p>
            <a:pPr algn="ctr"/>
            <a:r>
              <a:rPr sz="85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OIDC 로그인 (PKCE)</a:t>
            </a:r>
          </a:p>
        </p:txBody>
      </p:sp>
      <p:sp>
        <p:nvSpPr>
          <p:cNvPr id="10" name="Freeform 9"/>
          <p:cNvSpPr/>
          <p:nvPr/>
        </p:nvSpPr>
        <p:spPr>
          <a:xfrm>
            <a:off x="731520" y="3822191"/>
            <a:ext cx="3474720" cy="1161289"/>
          </a:xfrm>
          <a:custGeom>
            <a:avLst/>
            <a:gdLst/>
            <a:ahLst/>
            <a:cxnLst/>
            <a:rect l="l" t="t" r="r" b="b"/>
            <a:pathLst>
              <a:path w="3474720" h="1161289">
                <a:moveTo>
                  <a:pt x="0" y="0"/>
                </a:moveTo>
                <a:lnTo>
                  <a:pt x="0" y="1161289"/>
                </a:lnTo>
                <a:lnTo>
                  <a:pt x="3474720" y="1161289"/>
                </a:lnTo>
                <a:lnTo>
                  <a:pt x="3474720" y="841249"/>
                </a:lnTo>
              </a:path>
            </a:pathLst>
          </a:custGeom>
          <a:noFill/>
          <a:ln w="15875">
            <a:solidFill>
              <a:srgbClr val="232F3E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32" name="TextBox 5031"/>
          <p:cNvSpPr txBox="1"/>
          <p:nvPr/>
        </p:nvSpPr>
        <p:spPr>
          <a:xfrm>
            <a:off x="822960" y="5010912"/>
            <a:ext cx="1691640" cy="201168"/>
          </a:xfrm>
          <a:prstGeom prst="rect">
            <a:avLst/>
          </a:prstGeom>
          <a:solidFill>
            <a:srgbClr val="FFFFFF"/>
          </a:solidFill>
        </p:spPr>
        <p:txBody>
          <a:bodyPr wrap="square" lIns="36576" rIns="36576" tIns="18288" bIns="18288" anchor="ctr">
            <a:spAutoFit/>
          </a:bodyPr>
          <a:lstStyle/>
          <a:p>
            <a:pPr algn="ctr"/>
            <a:r>
              <a:rPr sz="85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id_token으로 VK 발급</a:t>
            </a:r>
          </a:p>
        </p:txBody>
      </p:sp>
      <p:cxnSp>
        <p:nvCxnSpPr>
          <p:cNvPr id="5033" name="Connector 5032"/>
          <p:cNvCxnSpPr/>
          <p:nvPr/>
        </p:nvCxnSpPr>
        <p:spPr>
          <a:xfrm>
            <a:off x="1737360" y="4434840"/>
            <a:ext cx="868680" cy="0"/>
          </a:xfrm>
          <a:prstGeom prst="line">
            <a:avLst/>
          </a:prstGeom>
          <a:ln w="15875">
            <a:solidFill>
              <a:srgbClr val="232F3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34" name="TextBox 5033"/>
          <p:cNvSpPr txBox="1"/>
          <p:nvPr/>
        </p:nvSpPr>
        <p:spPr>
          <a:xfrm>
            <a:off x="1828800" y="4206240"/>
            <a:ext cx="640080" cy="201168"/>
          </a:xfrm>
          <a:prstGeom prst="rect">
            <a:avLst/>
          </a:prstGeom>
          <a:solidFill>
            <a:srgbClr val="FFFFFF"/>
          </a:solidFill>
        </p:spPr>
        <p:txBody>
          <a:bodyPr wrap="square" lIns="36576" rIns="36576" tIns="18288" bIns="18288" anchor="ctr">
            <a:spAutoFit/>
          </a:bodyPr>
          <a:lstStyle/>
          <a:p>
            <a:pPr algn="ctr"/>
            <a:r>
              <a:rPr sz="85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HTTPS</a:t>
            </a:r>
          </a:p>
        </p:txBody>
      </p:sp>
      <p:cxnSp>
        <p:nvCxnSpPr>
          <p:cNvPr id="5035" name="Connector 5034"/>
          <p:cNvCxnSpPr/>
          <p:nvPr/>
        </p:nvCxnSpPr>
        <p:spPr>
          <a:xfrm>
            <a:off x="3886200" y="4434840"/>
            <a:ext cx="137160" cy="0"/>
          </a:xfrm>
          <a:prstGeom prst="line">
            <a:avLst/>
          </a:prstGeom>
          <a:ln w="15875">
            <a:solidFill>
              <a:srgbClr val="232F3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Freeform 10"/>
          <p:cNvSpPr/>
          <p:nvPr/>
        </p:nvSpPr>
        <p:spPr>
          <a:xfrm>
            <a:off x="3401568" y="4663440"/>
            <a:ext cx="713232" cy="411480"/>
          </a:xfrm>
          <a:custGeom>
            <a:avLst/>
            <a:gdLst/>
            <a:ahLst/>
            <a:cxnLst/>
            <a:rect l="l" t="t" r="r" b="b"/>
            <a:pathLst>
              <a:path w="713232" h="411480">
                <a:moveTo>
                  <a:pt x="713232" y="0"/>
                </a:moveTo>
                <a:lnTo>
                  <a:pt x="713232" y="91440"/>
                </a:lnTo>
                <a:lnTo>
                  <a:pt x="0" y="91440"/>
                </a:lnTo>
                <a:lnTo>
                  <a:pt x="0" y="411480"/>
                </a:lnTo>
              </a:path>
            </a:pathLst>
          </a:custGeom>
          <a:noFill/>
          <a:ln w="15875">
            <a:solidFill>
              <a:srgbClr val="232F3E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036" name="Connector 5035"/>
          <p:cNvCxnSpPr/>
          <p:nvPr/>
        </p:nvCxnSpPr>
        <p:spPr>
          <a:xfrm>
            <a:off x="4663440" y="4663440"/>
            <a:ext cx="0" cy="365760"/>
          </a:xfrm>
          <a:prstGeom prst="line">
            <a:avLst/>
          </a:prstGeom>
          <a:ln w="15875">
            <a:solidFill>
              <a:srgbClr val="232F3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Freeform 11"/>
          <p:cNvSpPr/>
          <p:nvPr/>
        </p:nvSpPr>
        <p:spPr>
          <a:xfrm>
            <a:off x="6309360" y="3154680"/>
            <a:ext cx="521208" cy="2103120"/>
          </a:xfrm>
          <a:custGeom>
            <a:avLst/>
            <a:gdLst/>
            <a:ahLst/>
            <a:cxnLst/>
            <a:rect l="l" t="t" r="r" b="b"/>
            <a:pathLst>
              <a:path w="521208" h="2103120">
                <a:moveTo>
                  <a:pt x="411480" y="0"/>
                </a:moveTo>
                <a:lnTo>
                  <a:pt x="521208" y="0"/>
                </a:lnTo>
                <a:lnTo>
                  <a:pt x="521208" y="2103120"/>
                </a:lnTo>
                <a:lnTo>
                  <a:pt x="0" y="2103120"/>
                </a:lnTo>
              </a:path>
            </a:pathLst>
          </a:custGeom>
          <a:noFill/>
          <a:ln w="15875">
            <a:solidFill>
              <a:srgbClr val="232F3E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37" name="TextBox 5036"/>
          <p:cNvSpPr txBox="1"/>
          <p:nvPr/>
        </p:nvSpPr>
        <p:spPr>
          <a:xfrm>
            <a:off x="6876288" y="4160520"/>
            <a:ext cx="1097280" cy="201168"/>
          </a:xfrm>
          <a:prstGeom prst="rect">
            <a:avLst/>
          </a:prstGeom>
          <a:solidFill>
            <a:srgbClr val="FFFFFF"/>
          </a:solidFill>
        </p:spPr>
        <p:txBody>
          <a:bodyPr wrap="square" lIns="36576" rIns="36576" tIns="18288" bIns="18288" anchor="ctr">
            <a:spAutoFit/>
          </a:bodyPr>
          <a:lstStyle/>
          <a:p>
            <a:pPr algn="l"/>
            <a:r>
              <a:rPr sz="85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VK 조회, XADD</a:t>
            </a:r>
          </a:p>
        </p:txBody>
      </p:sp>
      <p:cxnSp>
        <p:nvCxnSpPr>
          <p:cNvPr id="5038" name="Connector 5037"/>
          <p:cNvCxnSpPr/>
          <p:nvPr/>
        </p:nvCxnSpPr>
        <p:spPr>
          <a:xfrm flipV="1">
            <a:off x="6080760" y="3794760"/>
            <a:ext cx="0" cy="1234440"/>
          </a:xfrm>
          <a:prstGeom prst="line">
            <a:avLst/>
          </a:prstGeom>
          <a:ln w="19050">
            <a:solidFill>
              <a:srgbClr val="0971D3"/>
            </a:solidFill>
            <a:prstDash val="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39" name="TextBox 5038"/>
          <p:cNvSpPr txBox="1"/>
          <p:nvPr/>
        </p:nvSpPr>
        <p:spPr>
          <a:xfrm>
            <a:off x="6126480" y="4297680"/>
            <a:ext cx="777240" cy="201168"/>
          </a:xfrm>
          <a:prstGeom prst="rect">
            <a:avLst/>
          </a:prstGeom>
          <a:solidFill>
            <a:srgbClr val="FFFFFF"/>
          </a:solidFill>
        </p:spPr>
        <p:txBody>
          <a:bodyPr wrap="square" lIns="36576" rIns="36576" tIns="18288" bIns="18288" anchor="ctr">
            <a:spAutoFit/>
          </a:bodyPr>
          <a:lstStyle/>
          <a:p>
            <a:pPr algn="l"/>
            <a:r>
              <a:rPr sz="800" b="1">
                <a:solidFill>
                  <a:srgbClr val="0971D3"/>
                </a:solidFill>
                <a:latin typeface="Amazon Ember"/>
                <a:ea typeface="Amazon Ember"/>
                <a:cs typeface="Amazon Ember"/>
              </a:rPr>
              <a:t>cost:stream</a:t>
            </a:r>
          </a:p>
        </p:txBody>
      </p:sp>
      <p:sp>
        <p:nvSpPr>
          <p:cNvPr id="13" name="Freeform 12"/>
          <p:cNvSpPr/>
          <p:nvPr/>
        </p:nvSpPr>
        <p:spPr>
          <a:xfrm>
            <a:off x="4892040" y="3794760"/>
            <a:ext cx="685800" cy="1463040"/>
          </a:xfrm>
          <a:custGeom>
            <a:avLst/>
            <a:gdLst/>
            <a:ahLst/>
            <a:cxnLst/>
            <a:rect l="l" t="t" r="r" b="b"/>
            <a:pathLst>
              <a:path w="685800" h="1463040">
                <a:moveTo>
                  <a:pt x="685800" y="0"/>
                </a:moveTo>
                <a:lnTo>
                  <a:pt x="685800" y="1463040"/>
                </a:lnTo>
                <a:lnTo>
                  <a:pt x="0" y="1463040"/>
                </a:lnTo>
              </a:path>
            </a:pathLst>
          </a:custGeom>
          <a:noFill/>
          <a:ln w="19050">
            <a:solidFill>
              <a:srgbClr val="0971D3"/>
            </a:solidFill>
            <a:prstDash val="dash"/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040" name="Connector 5039"/>
          <p:cNvCxnSpPr/>
          <p:nvPr/>
        </p:nvCxnSpPr>
        <p:spPr>
          <a:xfrm>
            <a:off x="320040" y="5541264"/>
            <a:ext cx="365760" cy="0"/>
          </a:xfrm>
          <a:prstGeom prst="line">
            <a:avLst/>
          </a:prstGeom>
          <a:ln w="22225">
            <a:solidFill>
              <a:srgbClr val="ED71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41" name="TextBox 5040"/>
          <p:cNvSpPr txBox="1"/>
          <p:nvPr/>
        </p:nvSpPr>
        <p:spPr>
          <a:xfrm>
            <a:off x="731520" y="5440680"/>
            <a:ext cx="1371600" cy="2011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/>
            <a:r>
              <a:rPr sz="85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추론 요청</a:t>
            </a:r>
          </a:p>
        </p:txBody>
      </p:sp>
      <p:cxnSp>
        <p:nvCxnSpPr>
          <p:cNvPr id="5042" name="Connector 5041"/>
          <p:cNvCxnSpPr/>
          <p:nvPr/>
        </p:nvCxnSpPr>
        <p:spPr>
          <a:xfrm>
            <a:off x="320040" y="5760720"/>
            <a:ext cx="365760" cy="0"/>
          </a:xfrm>
          <a:prstGeom prst="line">
            <a:avLst/>
          </a:prstGeom>
          <a:ln w="19050">
            <a:solidFill>
              <a:srgbClr val="232F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43" name="TextBox 5042"/>
          <p:cNvSpPr txBox="1"/>
          <p:nvPr/>
        </p:nvSpPr>
        <p:spPr>
          <a:xfrm>
            <a:off x="731520" y="5660136"/>
            <a:ext cx="1371600" cy="2011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/>
            <a:r>
              <a:rPr sz="85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인증, 관리, 조회</a:t>
            </a:r>
          </a:p>
        </p:txBody>
      </p:sp>
      <p:cxnSp>
        <p:nvCxnSpPr>
          <p:cNvPr id="5044" name="Connector 5043"/>
          <p:cNvCxnSpPr/>
          <p:nvPr/>
        </p:nvCxnSpPr>
        <p:spPr>
          <a:xfrm>
            <a:off x="320040" y="5980176"/>
            <a:ext cx="365760" cy="0"/>
          </a:xfrm>
          <a:prstGeom prst="line">
            <a:avLst/>
          </a:prstGeom>
          <a:ln w="19050">
            <a:solidFill>
              <a:srgbClr val="0971D3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45" name="TextBox 5044"/>
          <p:cNvSpPr txBox="1"/>
          <p:nvPr/>
        </p:nvSpPr>
        <p:spPr>
          <a:xfrm>
            <a:off x="731520" y="5879592"/>
            <a:ext cx="1371600" cy="2011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/>
            <a:r>
              <a:rPr sz="85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비동기 비용 기록</a:t>
            </a:r>
          </a:p>
        </p:txBody>
      </p:sp>
      <p:sp>
        <p:nvSpPr>
          <p:cNvPr id="5022" name="Slide Number Placeholder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latin typeface="Amazon Ember"/>
                <a:ea typeface="Amazon Ember"/>
                <a:cs typeface="Amazon Ember"/>
              </a:rPr>
              <a:t>VK 발급은 한 번, 매 요청은 캐시만 확인합니다</a:t>
            </a:r>
          </a:p>
        </p:txBody>
      </p:sp>
      <p:sp>
        <p:nvSpPr>
          <p:cNvPr id="3" name="Rectangle 2"/>
          <p:cNvSpPr/>
          <p:nvPr/>
        </p:nvSpPr>
        <p:spPr>
          <a:xfrm>
            <a:off x="274320" y="1755648"/>
            <a:ext cx="11658600" cy="1417320"/>
          </a:xfrm>
          <a:prstGeom prst="rect">
            <a:avLst/>
          </a:prstGeom>
          <a:solidFill>
            <a:srgbClr val="F2F3F3"/>
          </a:solidFill>
          <a:ln w="12700">
            <a:solidFill>
              <a:srgbClr val="F2F3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27432" bIns="27432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1828800"/>
            <a:ext cx="91440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00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VK 발급</a:t>
            </a:r>
          </a:p>
          <a:p>
            <a:pPr algn="l"/>
            <a:r>
              <a:rPr sz="800" b="0">
                <a:solidFill>
                  <a:srgbClr val="5F6B7A"/>
                </a:solidFill>
                <a:latin typeface="Amazon Ember"/>
                <a:ea typeface="Amazon Ember"/>
                <a:cs typeface="Amazon Ember"/>
              </a:rPr>
              <a:t>최초, 만료 시</a:t>
            </a:r>
          </a:p>
        </p:txBody>
      </p:sp>
      <p:sp>
        <p:nvSpPr>
          <p:cNvPr id="5" name="Rectangle 4"/>
          <p:cNvSpPr/>
          <p:nvPr/>
        </p:nvSpPr>
        <p:spPr>
          <a:xfrm>
            <a:off x="274320" y="3264408"/>
            <a:ext cx="11658600" cy="1417320"/>
          </a:xfrm>
          <a:prstGeom prst="rect">
            <a:avLst/>
          </a:prstGeom>
          <a:solidFill>
            <a:srgbClr val="F2F3F3"/>
          </a:solidFill>
          <a:ln w="12700">
            <a:solidFill>
              <a:srgbClr val="F2F3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27432" bIns="27432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65760" y="3337560"/>
            <a:ext cx="91440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00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추론 호출</a:t>
            </a:r>
          </a:p>
          <a:p>
            <a:pPr algn="l"/>
            <a:r>
              <a:rPr sz="800" b="0">
                <a:solidFill>
                  <a:srgbClr val="5F6B7A"/>
                </a:solidFill>
                <a:latin typeface="Amazon Ember"/>
                <a:ea typeface="Amazon Ember"/>
                <a:cs typeface="Amazon Ember"/>
              </a:rPr>
              <a:t>매 요청</a:t>
            </a:r>
          </a:p>
        </p:txBody>
      </p:sp>
      <p:sp>
        <p:nvSpPr>
          <p:cNvPr id="7" name="Rectangle 6"/>
          <p:cNvSpPr/>
          <p:nvPr/>
        </p:nvSpPr>
        <p:spPr>
          <a:xfrm>
            <a:off x="274320" y="4773168"/>
            <a:ext cx="11658600" cy="960120"/>
          </a:xfrm>
          <a:prstGeom prst="rect">
            <a:avLst/>
          </a:prstGeom>
          <a:solidFill>
            <a:srgbClr val="F2F3F3"/>
          </a:solidFill>
          <a:ln w="12700">
            <a:solidFill>
              <a:srgbClr val="F2F3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27432" bIns="27432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5760" y="4846320"/>
            <a:ext cx="91440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00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비용 기록</a:t>
            </a:r>
          </a:p>
          <a:p>
            <a:pPr algn="l"/>
            <a:r>
              <a:rPr sz="800" b="0">
                <a:solidFill>
                  <a:srgbClr val="5F6B7A"/>
                </a:solidFill>
                <a:latin typeface="Amazon Ember"/>
                <a:ea typeface="Amazon Ember"/>
                <a:cs typeface="Amazon Ember"/>
              </a:rPr>
              <a:t>비동기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83080" y="1618488"/>
            <a:ext cx="0" cy="4142232"/>
          </a:xfrm>
          <a:prstGeom prst="line">
            <a:avLst/>
          </a:prstGeom>
          <a:ln w="9525">
            <a:solidFill>
              <a:srgbClr val="7D899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1161288" y="1234440"/>
            <a:ext cx="1243584" cy="3840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7D899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27432" bIns="27432"/>
          <a:lstStyle/>
          <a:p>
            <a:pPr algn="ctr"/>
            <a:r>
              <a:rPr sz="95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클라이언트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154680" y="1618488"/>
            <a:ext cx="0" cy="4142232"/>
          </a:xfrm>
          <a:prstGeom prst="line">
            <a:avLst/>
          </a:prstGeom>
          <a:ln w="9525">
            <a:solidFill>
              <a:srgbClr val="7D899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2532888" y="1234440"/>
            <a:ext cx="1243584" cy="3840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7D899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27432" bIns="27432"/>
          <a:lstStyle/>
          <a:p>
            <a:pPr algn="ctr"/>
            <a:r>
              <a:rPr sz="95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Cognito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4526280" y="1618488"/>
            <a:ext cx="0" cy="4142232"/>
          </a:xfrm>
          <a:prstGeom prst="line">
            <a:avLst/>
          </a:prstGeom>
          <a:ln w="9525">
            <a:solidFill>
              <a:srgbClr val="7D899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3904488" y="1234440"/>
            <a:ext cx="1243584" cy="3840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7D899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27432" bIns="27432"/>
          <a:lstStyle/>
          <a:p>
            <a:pPr algn="ctr"/>
            <a:r>
              <a:rPr sz="95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admin-api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897880" y="1618488"/>
            <a:ext cx="0" cy="4142232"/>
          </a:xfrm>
          <a:prstGeom prst="line">
            <a:avLst/>
          </a:prstGeom>
          <a:ln w="9525">
            <a:solidFill>
              <a:srgbClr val="7D899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5276088" y="1234440"/>
            <a:ext cx="1243584" cy="384048"/>
          </a:xfrm>
          <a:prstGeom prst="roundRect">
            <a:avLst>
              <a:gd name="adj" fmla="val 12000"/>
            </a:avLst>
          </a:prstGeom>
          <a:solidFill>
            <a:srgbClr val="FDF1E6"/>
          </a:solidFill>
          <a:ln w="12700">
            <a:solidFill>
              <a:srgbClr val="ED71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27432" bIns="27432"/>
          <a:lstStyle/>
          <a:p>
            <a:pPr algn="ctr"/>
            <a:r>
              <a:rPr sz="95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gateway-proxy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269480" y="1618488"/>
            <a:ext cx="0" cy="4142232"/>
          </a:xfrm>
          <a:prstGeom prst="line">
            <a:avLst/>
          </a:prstGeom>
          <a:ln w="9525">
            <a:solidFill>
              <a:srgbClr val="7D899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6647688" y="1234440"/>
            <a:ext cx="1243584" cy="3840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7D899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27432" bIns="27432"/>
          <a:lstStyle/>
          <a:p>
            <a:pPr algn="ctr"/>
            <a:r>
              <a:rPr sz="95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Valkey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641080" y="1618488"/>
            <a:ext cx="0" cy="4142232"/>
          </a:xfrm>
          <a:prstGeom prst="line">
            <a:avLst/>
          </a:prstGeom>
          <a:ln w="9525">
            <a:solidFill>
              <a:srgbClr val="7D899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8019288" y="1234440"/>
            <a:ext cx="1243584" cy="3840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7D899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27432" bIns="27432"/>
          <a:lstStyle/>
          <a:p>
            <a:pPr algn="ctr"/>
            <a:r>
              <a:rPr sz="95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Bedrock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0012680" y="1618488"/>
            <a:ext cx="0" cy="4142232"/>
          </a:xfrm>
          <a:prstGeom prst="line">
            <a:avLst/>
          </a:prstGeom>
          <a:ln w="9525">
            <a:solidFill>
              <a:srgbClr val="7D899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9390888" y="1234440"/>
            <a:ext cx="1243584" cy="3840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7D899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27432" bIns="27432"/>
          <a:lstStyle/>
          <a:p>
            <a:pPr algn="ctr"/>
            <a:r>
              <a:rPr sz="95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cost-recorder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11384280" y="1618488"/>
            <a:ext cx="0" cy="4142232"/>
          </a:xfrm>
          <a:prstGeom prst="line">
            <a:avLst/>
          </a:prstGeom>
          <a:ln w="9525">
            <a:solidFill>
              <a:srgbClr val="7D899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10762488" y="1234440"/>
            <a:ext cx="1243584" cy="3840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7D899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27432" bIns="27432"/>
          <a:lstStyle/>
          <a:p>
            <a:pPr algn="ctr"/>
            <a:r>
              <a:rPr sz="95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Aurora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783080" y="2011680"/>
            <a:ext cx="1371600" cy="0"/>
          </a:xfrm>
          <a:prstGeom prst="line">
            <a:avLst/>
          </a:prstGeom>
          <a:ln w="19050">
            <a:solidFill>
              <a:srgbClr val="232F3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828800" y="1783080"/>
            <a:ext cx="1280160" cy="201168"/>
          </a:xfrm>
          <a:prstGeom prst="rect">
            <a:avLst/>
          </a:prstGeom>
          <a:solidFill>
            <a:srgbClr val="F2F3F3"/>
          </a:solidFill>
        </p:spPr>
        <p:txBody>
          <a:bodyPr wrap="square" lIns="36576" rIns="36576" tIns="18288" bIns="18288" anchor="ctr">
            <a:spAutoFit/>
          </a:bodyPr>
          <a:lstStyle/>
          <a:p>
            <a:pPr algn="ctr"/>
            <a:r>
              <a:rPr sz="85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1  OIDC PKCE 로그인</a:t>
            </a:r>
          </a:p>
        </p:txBody>
      </p:sp>
      <p:cxnSp>
        <p:nvCxnSpPr>
          <p:cNvPr id="27" name="Connector 26"/>
          <p:cNvCxnSpPr/>
          <p:nvPr/>
        </p:nvCxnSpPr>
        <p:spPr>
          <a:xfrm flipH="1">
            <a:off x="1783080" y="2286000"/>
            <a:ext cx="1371600" cy="0"/>
          </a:xfrm>
          <a:prstGeom prst="line">
            <a:avLst/>
          </a:prstGeom>
          <a:ln w="19050">
            <a:solidFill>
              <a:srgbClr val="232F3E"/>
            </a:solidFill>
            <a:prstDash val="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828800" y="2057400"/>
            <a:ext cx="1280160" cy="201168"/>
          </a:xfrm>
          <a:prstGeom prst="rect">
            <a:avLst/>
          </a:prstGeom>
          <a:solidFill>
            <a:srgbClr val="F2F3F3"/>
          </a:solidFill>
        </p:spPr>
        <p:txBody>
          <a:bodyPr wrap="square" lIns="36576" rIns="36576" tIns="18288" bIns="18288" anchor="ctr">
            <a:spAutoFit/>
          </a:bodyPr>
          <a:lstStyle/>
          <a:p>
            <a:pPr algn="ctr"/>
            <a:r>
              <a:rPr sz="85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2  id_token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783080" y="2560320"/>
            <a:ext cx="2743200" cy="0"/>
          </a:xfrm>
          <a:prstGeom prst="line">
            <a:avLst/>
          </a:prstGeom>
          <a:ln w="19050">
            <a:solidFill>
              <a:srgbClr val="232F3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828800" y="2331720"/>
            <a:ext cx="2651760" cy="201168"/>
          </a:xfrm>
          <a:prstGeom prst="rect">
            <a:avLst/>
          </a:prstGeom>
          <a:solidFill>
            <a:srgbClr val="F2F3F3"/>
          </a:solidFill>
        </p:spPr>
        <p:txBody>
          <a:bodyPr wrap="square" lIns="36576" rIns="36576" tIns="18288" bIns="18288" anchor="ctr">
            <a:spAutoFit/>
          </a:bodyPr>
          <a:lstStyle/>
          <a:p>
            <a:pPr algn="ctr"/>
            <a:r>
              <a:rPr sz="85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3  POST /v1/auth/exchange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4526280" y="2834640"/>
            <a:ext cx="6858000" cy="0"/>
          </a:xfrm>
          <a:prstGeom prst="line">
            <a:avLst/>
          </a:prstGeom>
          <a:ln w="19050">
            <a:solidFill>
              <a:srgbClr val="232F3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4572000" y="2606040"/>
            <a:ext cx="6766559" cy="201168"/>
          </a:xfrm>
          <a:prstGeom prst="rect">
            <a:avLst/>
          </a:prstGeom>
          <a:solidFill>
            <a:srgbClr val="F2F3F3"/>
          </a:solidFill>
        </p:spPr>
        <p:txBody>
          <a:bodyPr wrap="square" lIns="36576" rIns="36576" tIns="18288" bIns="18288" anchor="ctr">
            <a:spAutoFit/>
          </a:bodyPr>
          <a:lstStyle/>
          <a:p>
            <a:pPr algn="ctr"/>
            <a:r>
              <a:rPr sz="85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4  JWKS 검증, 사용자와 팀 자동 생성 (신규 팀 예산 $0)</a:t>
            </a:r>
          </a:p>
        </p:txBody>
      </p:sp>
      <p:cxnSp>
        <p:nvCxnSpPr>
          <p:cNvPr id="33" name="Connector 32"/>
          <p:cNvCxnSpPr/>
          <p:nvPr/>
        </p:nvCxnSpPr>
        <p:spPr>
          <a:xfrm flipH="1">
            <a:off x="1783080" y="3108960"/>
            <a:ext cx="2743200" cy="0"/>
          </a:xfrm>
          <a:prstGeom prst="line">
            <a:avLst/>
          </a:prstGeom>
          <a:ln w="19050">
            <a:solidFill>
              <a:srgbClr val="232F3E"/>
            </a:solidFill>
            <a:prstDash val="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828800" y="2880360"/>
            <a:ext cx="2651760" cy="201168"/>
          </a:xfrm>
          <a:prstGeom prst="rect">
            <a:avLst/>
          </a:prstGeom>
          <a:solidFill>
            <a:srgbClr val="F2F3F3"/>
          </a:solidFill>
        </p:spPr>
        <p:txBody>
          <a:bodyPr wrap="square" lIns="36576" rIns="36576" tIns="18288" bIns="18288" anchor="ctr">
            <a:spAutoFit/>
          </a:bodyPr>
          <a:lstStyle/>
          <a:p>
            <a:pPr algn="ctr"/>
            <a:r>
              <a:rPr sz="85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5  Virtual Key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1783080" y="3520440"/>
            <a:ext cx="4114800" cy="0"/>
          </a:xfrm>
          <a:prstGeom prst="line">
            <a:avLst/>
          </a:prstGeom>
          <a:ln w="19050">
            <a:solidFill>
              <a:srgbClr val="ED71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828800" y="3291840"/>
            <a:ext cx="4023360" cy="201168"/>
          </a:xfrm>
          <a:prstGeom prst="rect">
            <a:avLst/>
          </a:prstGeom>
          <a:solidFill>
            <a:srgbClr val="F2F3F3"/>
          </a:solidFill>
        </p:spPr>
        <p:txBody>
          <a:bodyPr wrap="square" lIns="36576" rIns="36576" tIns="18288" bIns="18288" anchor="ctr">
            <a:spAutoFit/>
          </a:bodyPr>
          <a:lstStyle/>
          <a:p>
            <a:pPr algn="ctr"/>
            <a:r>
              <a:rPr sz="850" b="1">
                <a:solidFill>
                  <a:srgbClr val="ED7100"/>
                </a:solidFill>
                <a:latin typeface="Amazon Ember"/>
                <a:ea typeface="Amazon Ember"/>
                <a:cs typeface="Amazon Ember"/>
              </a:rPr>
              <a:t>6  /v1/messages, Bearer VK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5897880" y="3794760"/>
            <a:ext cx="1371600" cy="0"/>
          </a:xfrm>
          <a:prstGeom prst="line">
            <a:avLst/>
          </a:prstGeom>
          <a:ln w="19050">
            <a:solidFill>
              <a:srgbClr val="ED71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5943600" y="3566160"/>
            <a:ext cx="1280160" cy="201168"/>
          </a:xfrm>
          <a:prstGeom prst="rect">
            <a:avLst/>
          </a:prstGeom>
          <a:solidFill>
            <a:srgbClr val="F2F3F3"/>
          </a:solidFill>
        </p:spPr>
        <p:txBody>
          <a:bodyPr wrap="square" lIns="36576" rIns="36576" tIns="18288" bIns="18288" anchor="ctr">
            <a:spAutoFit/>
          </a:bodyPr>
          <a:lstStyle/>
          <a:p>
            <a:pPr algn="ctr"/>
            <a:r>
              <a:rPr sz="850" b="1">
                <a:solidFill>
                  <a:srgbClr val="ED7100"/>
                </a:solidFill>
                <a:latin typeface="Amazon Ember"/>
                <a:ea typeface="Amazon Ember"/>
                <a:cs typeface="Amazon Ember"/>
              </a:rPr>
              <a:t>7  VK, 예산, RL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5897880" y="4069080"/>
            <a:ext cx="2743200" cy="0"/>
          </a:xfrm>
          <a:prstGeom prst="line">
            <a:avLst/>
          </a:prstGeom>
          <a:ln w="19050">
            <a:solidFill>
              <a:srgbClr val="ED71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943600" y="3840480"/>
            <a:ext cx="2651759" cy="201168"/>
          </a:xfrm>
          <a:prstGeom prst="rect">
            <a:avLst/>
          </a:prstGeom>
          <a:solidFill>
            <a:srgbClr val="F2F3F3"/>
          </a:solidFill>
        </p:spPr>
        <p:txBody>
          <a:bodyPr wrap="square" lIns="36576" rIns="36576" tIns="18288" bIns="18288" anchor="ctr">
            <a:spAutoFit/>
          </a:bodyPr>
          <a:lstStyle/>
          <a:p>
            <a:pPr algn="ctr"/>
            <a:r>
              <a:rPr sz="850" b="1">
                <a:solidFill>
                  <a:srgbClr val="ED7100"/>
                </a:solidFill>
                <a:latin typeface="Amazon Ember"/>
                <a:ea typeface="Amazon Ember"/>
                <a:cs typeface="Amazon Ember"/>
              </a:rPr>
              <a:t>8  routing_profile 대상 호출</a:t>
            </a:r>
          </a:p>
        </p:txBody>
      </p:sp>
      <p:cxnSp>
        <p:nvCxnSpPr>
          <p:cNvPr id="41" name="Connector 40"/>
          <p:cNvCxnSpPr/>
          <p:nvPr/>
        </p:nvCxnSpPr>
        <p:spPr>
          <a:xfrm flipH="1">
            <a:off x="5897880" y="4343400"/>
            <a:ext cx="2743200" cy="0"/>
          </a:xfrm>
          <a:prstGeom prst="line">
            <a:avLst/>
          </a:prstGeom>
          <a:ln w="19050">
            <a:solidFill>
              <a:srgbClr val="ED7100"/>
            </a:solidFill>
            <a:prstDash val="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943600" y="4114800"/>
            <a:ext cx="2651759" cy="201168"/>
          </a:xfrm>
          <a:prstGeom prst="rect">
            <a:avLst/>
          </a:prstGeom>
          <a:solidFill>
            <a:srgbClr val="F2F3F3"/>
          </a:solidFill>
        </p:spPr>
        <p:txBody>
          <a:bodyPr wrap="square" lIns="36576" rIns="36576" tIns="18288" bIns="18288" anchor="ctr">
            <a:spAutoFit/>
          </a:bodyPr>
          <a:lstStyle/>
          <a:p>
            <a:pPr algn="ctr"/>
            <a:r>
              <a:rPr sz="850" b="1">
                <a:solidFill>
                  <a:srgbClr val="ED7100"/>
                </a:solidFill>
                <a:latin typeface="Amazon Ember"/>
                <a:ea typeface="Amazon Ember"/>
                <a:cs typeface="Amazon Ember"/>
              </a:rPr>
              <a:t>9  응답 (SSE)</a:t>
            </a:r>
          </a:p>
        </p:txBody>
      </p:sp>
      <p:cxnSp>
        <p:nvCxnSpPr>
          <p:cNvPr id="43" name="Connector 42"/>
          <p:cNvCxnSpPr/>
          <p:nvPr/>
        </p:nvCxnSpPr>
        <p:spPr>
          <a:xfrm flipH="1">
            <a:off x="1783080" y="4617720"/>
            <a:ext cx="4114800" cy="0"/>
          </a:xfrm>
          <a:prstGeom prst="line">
            <a:avLst/>
          </a:prstGeom>
          <a:ln w="19050">
            <a:solidFill>
              <a:srgbClr val="ED7100"/>
            </a:solidFill>
            <a:prstDash val="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1828800" y="4389120"/>
            <a:ext cx="4023360" cy="201168"/>
          </a:xfrm>
          <a:prstGeom prst="rect">
            <a:avLst/>
          </a:prstGeom>
          <a:solidFill>
            <a:srgbClr val="F2F3F3"/>
          </a:solidFill>
        </p:spPr>
        <p:txBody>
          <a:bodyPr wrap="square" lIns="36576" rIns="36576" tIns="18288" bIns="18288" anchor="ctr">
            <a:spAutoFit/>
          </a:bodyPr>
          <a:lstStyle/>
          <a:p>
            <a:pPr algn="ctr"/>
            <a:r>
              <a:rPr sz="850" b="1">
                <a:solidFill>
                  <a:srgbClr val="ED7100"/>
                </a:solidFill>
                <a:latin typeface="Amazon Ember"/>
                <a:ea typeface="Amazon Ember"/>
                <a:cs typeface="Amazon Ember"/>
              </a:rPr>
              <a:t>10  스트림 전달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5897880" y="5029200"/>
            <a:ext cx="1371600" cy="0"/>
          </a:xfrm>
          <a:prstGeom prst="line">
            <a:avLst/>
          </a:prstGeom>
          <a:ln w="19050">
            <a:solidFill>
              <a:srgbClr val="0971D3"/>
            </a:solidFill>
            <a:prstDash val="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5943600" y="4800600"/>
            <a:ext cx="1280160" cy="201168"/>
          </a:xfrm>
          <a:prstGeom prst="rect">
            <a:avLst/>
          </a:prstGeom>
          <a:solidFill>
            <a:srgbClr val="F2F3F3"/>
          </a:solidFill>
        </p:spPr>
        <p:txBody>
          <a:bodyPr wrap="square" lIns="36576" rIns="36576" tIns="18288" bIns="18288" anchor="ctr">
            <a:spAutoFit/>
          </a:bodyPr>
          <a:lstStyle/>
          <a:p>
            <a:pPr algn="ctr"/>
            <a:r>
              <a:rPr sz="850" b="1">
                <a:solidFill>
                  <a:srgbClr val="0971D3"/>
                </a:solidFill>
                <a:latin typeface="Amazon Ember"/>
                <a:ea typeface="Amazon Ember"/>
                <a:cs typeface="Amazon Ember"/>
              </a:rPr>
              <a:t>11  XADD</a:t>
            </a:r>
          </a:p>
        </p:txBody>
      </p:sp>
      <p:cxnSp>
        <p:nvCxnSpPr>
          <p:cNvPr id="47" name="Connector 46"/>
          <p:cNvCxnSpPr/>
          <p:nvPr/>
        </p:nvCxnSpPr>
        <p:spPr>
          <a:xfrm flipH="1">
            <a:off x="7269480" y="5303520"/>
            <a:ext cx="2743200" cy="0"/>
          </a:xfrm>
          <a:prstGeom prst="line">
            <a:avLst/>
          </a:prstGeom>
          <a:ln w="19050">
            <a:solidFill>
              <a:srgbClr val="0971D3"/>
            </a:solidFill>
            <a:prstDash val="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7315200" y="5074920"/>
            <a:ext cx="2651759" cy="201168"/>
          </a:xfrm>
          <a:prstGeom prst="rect">
            <a:avLst/>
          </a:prstGeom>
          <a:solidFill>
            <a:srgbClr val="F2F3F3"/>
          </a:solidFill>
        </p:spPr>
        <p:txBody>
          <a:bodyPr wrap="square" lIns="36576" rIns="36576" tIns="18288" bIns="18288" anchor="ctr">
            <a:spAutoFit/>
          </a:bodyPr>
          <a:lstStyle/>
          <a:p>
            <a:pPr algn="ctr"/>
            <a:r>
              <a:rPr sz="850" b="1">
                <a:solidFill>
                  <a:srgbClr val="0971D3"/>
                </a:solidFill>
                <a:latin typeface="Amazon Ember"/>
                <a:ea typeface="Amazon Ember"/>
                <a:cs typeface="Amazon Ember"/>
              </a:rPr>
              <a:t>12  XREADGROUP 배치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10012680" y="5577840"/>
            <a:ext cx="1371600" cy="0"/>
          </a:xfrm>
          <a:prstGeom prst="line">
            <a:avLst/>
          </a:prstGeom>
          <a:ln w="19050">
            <a:solidFill>
              <a:srgbClr val="0971D3"/>
            </a:solidFill>
            <a:prstDash val="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10058400" y="5349240"/>
            <a:ext cx="1280160" cy="201168"/>
          </a:xfrm>
          <a:prstGeom prst="rect">
            <a:avLst/>
          </a:prstGeom>
          <a:solidFill>
            <a:srgbClr val="F2F3F3"/>
          </a:solidFill>
        </p:spPr>
        <p:txBody>
          <a:bodyPr wrap="square" lIns="36576" rIns="36576" tIns="18288" bIns="18288" anchor="ctr">
            <a:spAutoFit/>
          </a:bodyPr>
          <a:lstStyle/>
          <a:p>
            <a:pPr algn="ctr"/>
            <a:r>
              <a:rPr sz="850" b="1">
                <a:solidFill>
                  <a:srgbClr val="0971D3"/>
                </a:solidFill>
                <a:latin typeface="Amazon Ember"/>
                <a:ea typeface="Amazon Ember"/>
                <a:cs typeface="Amazon Ember"/>
              </a:rPr>
              <a:t>13  usage_logs 적재</a:t>
            </a:r>
          </a:p>
        </p:txBody>
      </p:sp>
      <p:sp>
        <p:nvSpPr>
          <p:cNvPr id="5023" name="Slide Number Placeholder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latin typeface="Amazon Ember"/>
                <a:ea typeface="Amazon Ember"/>
                <a:cs typeface="Amazon Ember"/>
              </a:rPr>
              <a:t>라우팅은 코드가 아니라 routing_profiles 데이터로 정합니다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11480" y="1463040"/>
          <a:ext cx="11430000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7320"/>
                <a:gridCol w="1417320"/>
                <a:gridCol w="2514600"/>
                <a:gridCol w="3063240"/>
                <a:gridCol w="3017520"/>
              </a:tblGrid>
              <a:tr h="52578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mazon Ember"/>
                          <a:ea typeface="Amazon Ember"/>
                          <a:cs typeface="Amazon Ember"/>
                        </a:rPr>
                        <a:t>client</a:t>
                      </a:r>
                    </a:p>
                  </a:txBody>
                  <a:tcPr anchor="ctr">
                    <a:solidFill>
                      <a:srgbClr val="232F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mazon Ember"/>
                          <a:ea typeface="Amazon Ember"/>
                          <a:cs typeface="Amazon Ember"/>
                        </a:rPr>
                        <a:t>진입 API</a:t>
                      </a:r>
                    </a:p>
                  </a:txBody>
                  <a:tcPr anchor="ctr">
                    <a:solidFill>
                      <a:srgbClr val="232F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mazon Ember"/>
                          <a:ea typeface="Amazon Ember"/>
                          <a:cs typeface="Amazon Ember"/>
                        </a:rPr>
                        <a:t>백엔드</a:t>
                      </a:r>
                    </a:p>
                  </a:txBody>
                  <a:tcPr anchor="ctr">
                    <a:solidFill>
                      <a:srgbClr val="232F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mazon Ember"/>
                          <a:ea typeface="Amazon Ember"/>
                          <a:cs typeface="Amazon Ember"/>
                        </a:rPr>
                        <a:t>계정, 리전</a:t>
                      </a:r>
                    </a:p>
                  </a:txBody>
                  <a:tcPr anchor="ctr">
                    <a:solidFill>
                      <a:srgbClr val="232F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mazon Ember"/>
                          <a:ea typeface="Amazon Ember"/>
                          <a:cs typeface="Amazon Ember"/>
                        </a:rPr>
                        <a:t>자격증명</a:t>
                      </a:r>
                    </a:p>
                  </a:txBody>
                  <a:tcPr anchor="ctr">
                    <a:solidFill>
                      <a:srgbClr val="232F3E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232F3E"/>
                          </a:solidFill>
                          <a:latin typeface="Amazon Ember"/>
                          <a:ea typeface="Amazon Ember"/>
                          <a:cs typeface="Amazon Ember"/>
                        </a:rPr>
                        <a:t>claude-code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32F3E"/>
                          </a:solidFill>
                          <a:latin typeface="Amazon Ember"/>
                          <a:ea typeface="Amazon Ember"/>
                          <a:cs typeface="Amazon Ember"/>
                        </a:rPr>
                        <a:t>/v1/messages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32F3E"/>
                          </a:solidFill>
                          <a:latin typeface="Amazon Ember"/>
                          <a:ea typeface="Amazon Ember"/>
                          <a:cs typeface="Amazon Ember"/>
                        </a:rPr>
                        <a:t>Bedrock native (invoke_model)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32F3E"/>
                          </a:solidFill>
                          <a:latin typeface="Amazon Ember"/>
                          <a:ea typeface="Amazon Ember"/>
                          <a:cs typeface="Amazon Ember"/>
                        </a:rPr>
                        <a:t>Claude Code 계정, ap-northeast-2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32F3E"/>
                          </a:solidFill>
                          <a:latin typeface="Amazon Ember"/>
                          <a:ea typeface="Amazon Ember"/>
                          <a:cs typeface="Amazon Ember"/>
                        </a:rPr>
                        <a:t>STS AssumeRole, 실패 시 메인 계정 폴백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232F3E"/>
                          </a:solidFill>
                          <a:latin typeface="Amazon Ember"/>
                          <a:ea typeface="Amazon Ember"/>
                          <a:cs typeface="Amazon Ember"/>
                        </a:rPr>
                        <a:t>codex</a:t>
                      </a:r>
                    </a:p>
                  </a:txBody>
                  <a:tcPr anchor="ctr">
                    <a:solidFill>
                      <a:srgbClr val="F2F3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32F3E"/>
                          </a:solidFill>
                          <a:latin typeface="Amazon Ember"/>
                          <a:ea typeface="Amazon Ember"/>
                          <a:cs typeface="Amazon Ember"/>
                        </a:rPr>
                        <a:t>/v1/responses</a:t>
                      </a:r>
                    </a:p>
                  </a:txBody>
                  <a:tcPr anchor="ctr">
                    <a:solidFill>
                      <a:srgbClr val="F2F3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32F3E"/>
                          </a:solidFill>
                          <a:latin typeface="Amazon Ember"/>
                          <a:ea typeface="Amazon Ember"/>
                          <a:cs typeface="Amazon Ember"/>
                        </a:rPr>
                        <a:t>Bedrock Mantle (GPT-5.5)</a:t>
                      </a:r>
                    </a:p>
                  </a:txBody>
                  <a:tcPr anchor="ctr">
                    <a:solidFill>
                      <a:srgbClr val="F2F3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32F3E"/>
                          </a:solidFill>
                          <a:latin typeface="Amazon Ember"/>
                          <a:ea typeface="Amazon Ember"/>
                          <a:cs typeface="Amazon Ember"/>
                        </a:rPr>
                        <a:t>메인 계정, us-east-2</a:t>
                      </a:r>
                    </a:p>
                  </a:txBody>
                  <a:tcPr anchor="ctr">
                    <a:solidFill>
                      <a:srgbClr val="F2F3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32F3E"/>
                          </a:solidFill>
                          <a:latin typeface="Amazon Ember"/>
                          <a:ea typeface="Amazon Ember"/>
                          <a:cs typeface="Amazon Ember"/>
                        </a:rPr>
                        <a:t>IRSA 직접 (assume 없음)</a:t>
                      </a:r>
                    </a:p>
                  </a:txBody>
                  <a:tcPr anchor="ctr">
                    <a:solidFill>
                      <a:srgbClr val="F2F3F3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232F3E"/>
                          </a:solidFill>
                          <a:latin typeface="Amazon Ember"/>
                          <a:ea typeface="Amazon Ember"/>
                          <a:cs typeface="Amazon Ember"/>
                        </a:rPr>
                        <a:t>cowork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32F3E"/>
                          </a:solidFill>
                          <a:latin typeface="Amazon Ember"/>
                          <a:ea typeface="Amazon Ember"/>
                          <a:cs typeface="Amazon Ember"/>
                        </a:rPr>
                        <a:t>/v1/messages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32F3E"/>
                          </a:solidFill>
                          <a:latin typeface="Amazon Ember"/>
                          <a:ea typeface="Amazon Ember"/>
                          <a:cs typeface="Amazon Ember"/>
                        </a:rPr>
                        <a:t>Bedrock Mantle (Opus 4.8)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32F3E"/>
                          </a:solidFill>
                          <a:latin typeface="Amazon Ember"/>
                          <a:ea typeface="Amazon Ember"/>
                          <a:cs typeface="Amazon Ember"/>
                        </a:rPr>
                        <a:t>Cowork 계정, ap-northeast-1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32F3E"/>
                          </a:solidFill>
                          <a:latin typeface="Amazon Ember"/>
                          <a:ea typeface="Amazon Ember"/>
                          <a:cs typeface="Amazon Ember"/>
                        </a:rPr>
                        <a:t>STS AssumeRole (ExternalId)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5021" name="Graphic 6" descr="Amazon Bedrock service icon.">
            <a:extLst>
              <a:ext uri="{FF2B5EF4-FFF2-40B4-BE49-F238E27FC236}">
                <a16:creationId xmlns:a16="http://schemas.microsoft.com/office/drawing/2014/main" id="{4C0A08BC-11C8-B713-FE48-853A93E03F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7200" y="4069080"/>
            <a:ext cx="502920" cy="502920"/>
          </a:xfrm>
          <a:prstGeom prst="rect">
            <a:avLst/>
          </a:prstGeom>
        </p:spPr>
      </p:pic>
      <p:sp>
        <p:nvSpPr>
          <p:cNvPr id="5022" name="TextBox 5021"/>
          <p:cNvSpPr txBox="1"/>
          <p:nvPr/>
        </p:nvSpPr>
        <p:spPr>
          <a:xfrm>
            <a:off x="1097280" y="4023360"/>
            <a:ext cx="10424160" cy="14630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300" b="1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RoutingProfileLoader가 client별 row를 Redis에 300초 캐시합니다.</a:t>
            </a:r>
          </a:p>
          <a:p>
            <a:pPr algn="l"/>
            <a:r>
              <a:rPr sz="1200" b="0">
                <a:solidFill>
                  <a:srgbClr val="232F3E"/>
                </a:solidFill>
                <a:latin typeface="Amazon Ember"/>
                <a:ea typeface="Amazon Ember"/>
                <a:cs typeface="Amazon Ember"/>
              </a:rPr>
              <a:t>미등록이거나 비활성인 client는 기본 Bedrock native 경로로 폴백합니다.</a:t>
            </a:r>
          </a:p>
          <a:p>
            <a:pPr algn="l"/>
            <a:r>
              <a:rPr sz="1200" b="0">
                <a:solidFill>
                  <a:srgbClr val="5F6B7A"/>
                </a:solidFill>
                <a:latin typeface="Amazon Ember"/>
                <a:ea typeface="Amazon Ember"/>
                <a:cs typeface="Amazon Ember"/>
              </a:rPr>
              <a:t>cross-account 자격증명은 (role, region, ExternalId) 기준으로 캐시하고, Mantle bearer 토큰은 MantleCredentialBroker가 발급합니다.</a:t>
            </a:r>
          </a:p>
        </p:txBody>
      </p:sp>
      <p:sp>
        <p:nvSpPr>
          <p:cNvPr id="5024" name="Slide Number Placeholder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latin typeface="Amazon Ember"/>
                <a:ea typeface="Amazon Ember"/>
                <a:cs typeface="Amazon Ember"/>
              </a:rPr>
              <a:t>로컬 docker-compose는 관리형 서비스만 컨테이너로 바꿉니다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11480" y="1371600"/>
          <a:ext cx="114300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4480560"/>
                <a:gridCol w="4937760"/>
              </a:tblGrid>
              <a:tr h="51435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mazon Ember"/>
                          <a:ea typeface="Amazon Ember"/>
                          <a:cs typeface="Amazon Ember"/>
                        </a:rPr>
                        <a:t>구성 요소</a:t>
                      </a:r>
                    </a:p>
                  </a:txBody>
                  <a:tcPr anchor="ctr">
                    <a:solidFill>
                      <a:srgbClr val="232F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mazon Ember"/>
                          <a:ea typeface="Amazon Ember"/>
                          <a:cs typeface="Amazon Ember"/>
                        </a:rPr>
                        <a:t>AWS 배포</a:t>
                      </a:r>
                    </a:p>
                  </a:txBody>
                  <a:tcPr anchor="ctr">
                    <a:solidFill>
                      <a:srgbClr val="232F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mazon Ember"/>
                          <a:ea typeface="Amazon Ember"/>
                          <a:cs typeface="Amazon Ember"/>
                        </a:rPr>
                        <a:t>로컬 (docker-compose)</a:t>
                      </a:r>
                    </a:p>
                  </a:txBody>
                  <a:tcPr anchor="ctr">
                    <a:solidFill>
                      <a:srgbClr val="232F3E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232F3E"/>
                          </a:solidFill>
                          <a:latin typeface="Amazon Ember"/>
                          <a:ea typeface="Amazon Ember"/>
                          <a:cs typeface="Amazon Ember"/>
                        </a:rPr>
                        <a:t>실행 환경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32F3E"/>
                          </a:solidFill>
                          <a:latin typeface="Amazon Ember"/>
                          <a:ea typeface="Amazon Ember"/>
                          <a:cs typeface="Amazon Ember"/>
                        </a:rPr>
                        <a:t>EKS Fargate, Helm (6 Deployment + migration Job)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32F3E"/>
                          </a:solidFill>
                          <a:latin typeface="Amazon Ember"/>
                          <a:ea typeface="Amazon Ember"/>
                          <a:cs typeface="Amazon Ember"/>
                        </a:rPr>
                        <a:t>docker compose 컨테이너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232F3E"/>
                          </a:solidFill>
                          <a:latin typeface="Amazon Ember"/>
                          <a:ea typeface="Amazon Ember"/>
                          <a:cs typeface="Amazon Ember"/>
                        </a:rPr>
                        <a:t>IdP</a:t>
                      </a:r>
                    </a:p>
                  </a:txBody>
                  <a:tcPr anchor="ctr">
                    <a:solidFill>
                      <a:srgbClr val="F2F3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32F3E"/>
                          </a:solidFill>
                          <a:latin typeface="Amazon Ember"/>
                          <a:ea typeface="Amazon Ember"/>
                          <a:cs typeface="Amazon Ember"/>
                        </a:rPr>
                        <a:t>Amazon Cognito</a:t>
                      </a:r>
                    </a:p>
                  </a:txBody>
                  <a:tcPr anchor="ctr">
                    <a:solidFill>
                      <a:srgbClr val="F2F3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32F3E"/>
                          </a:solidFill>
                          <a:latin typeface="Amazon Ember"/>
                          <a:ea typeface="Amazon Ember"/>
                          <a:cs typeface="Amazon Ember"/>
                        </a:rPr>
                        <a:t>Keycloak :8088 (realm dslg)</a:t>
                      </a:r>
                    </a:p>
                  </a:txBody>
                  <a:tcPr anchor="ctr">
                    <a:solidFill>
                      <a:srgbClr val="F2F3F3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232F3E"/>
                          </a:solidFill>
                          <a:latin typeface="Amazon Ember"/>
                          <a:ea typeface="Amazon Ember"/>
                          <a:cs typeface="Amazon Ember"/>
                        </a:rPr>
                        <a:t>DB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32F3E"/>
                          </a:solidFill>
                          <a:latin typeface="Amazon Ember"/>
                          <a:ea typeface="Amazon Ember"/>
                          <a:cs typeface="Amazon Ember"/>
                        </a:rPr>
                        <a:t>Amazon Aurora PostgreSQL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32F3E"/>
                          </a:solidFill>
                          <a:latin typeface="Amazon Ember"/>
                          <a:ea typeface="Amazon Ember"/>
                          <a:cs typeface="Amazon Ember"/>
                        </a:rPr>
                        <a:t>PostgreSQL 16 + pgvector :5432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232F3E"/>
                          </a:solidFill>
                          <a:latin typeface="Amazon Ember"/>
                          <a:ea typeface="Amazon Ember"/>
                          <a:cs typeface="Amazon Ember"/>
                        </a:rPr>
                        <a:t>캐시, 스트림</a:t>
                      </a:r>
                    </a:p>
                  </a:txBody>
                  <a:tcPr anchor="ctr">
                    <a:solidFill>
                      <a:srgbClr val="F2F3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32F3E"/>
                          </a:solidFill>
                          <a:latin typeface="Amazon Ember"/>
                          <a:ea typeface="Amazon Ember"/>
                          <a:cs typeface="Amazon Ember"/>
                        </a:rPr>
                        <a:t>Amazon ElastiCache (Valkey)</a:t>
                      </a:r>
                    </a:p>
                  </a:txBody>
                  <a:tcPr anchor="ctr">
                    <a:solidFill>
                      <a:srgbClr val="F2F3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32F3E"/>
                          </a:solidFill>
                          <a:latin typeface="Amazon Ember"/>
                          <a:ea typeface="Amazon Ember"/>
                          <a:cs typeface="Amazon Ember"/>
                        </a:rPr>
                        <a:t>Redis :6379</a:t>
                      </a:r>
                    </a:p>
                  </a:txBody>
                  <a:tcPr anchor="ctr">
                    <a:solidFill>
                      <a:srgbClr val="F2F3F3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232F3E"/>
                          </a:solidFill>
                          <a:latin typeface="Amazon Ember"/>
                          <a:ea typeface="Amazon Ember"/>
                          <a:cs typeface="Amazon Ember"/>
                        </a:rPr>
                        <a:t>Bedrock 자격증명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32F3E"/>
                          </a:solidFill>
                          <a:latin typeface="Amazon Ember"/>
                          <a:ea typeface="Amazon Ember"/>
                          <a:cs typeface="Amazon Ember"/>
                        </a:rPr>
                        <a:t>워크로드별 IRSA + STS AssumeRole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32F3E"/>
                          </a:solidFill>
                          <a:latin typeface="Amazon Ember"/>
                          <a:ea typeface="Amazon Ember"/>
                          <a:cs typeface="Amazon Ember"/>
                        </a:rPr>
                        <a:t>EC2 인스턴스 역할, cross-account 실패 시 in-account 폴백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232F3E"/>
                          </a:solidFill>
                          <a:latin typeface="Amazon Ember"/>
                          <a:ea typeface="Amazon Ember"/>
                          <a:cs typeface="Amazon Ember"/>
                        </a:rPr>
                        <a:t>관측</a:t>
                      </a:r>
                    </a:p>
                  </a:txBody>
                  <a:tcPr anchor="ctr">
                    <a:solidFill>
                      <a:srgbClr val="F2F3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32F3E"/>
                          </a:solidFill>
                          <a:latin typeface="Amazon Ember"/>
                          <a:ea typeface="Amazon Ember"/>
                          <a:cs typeface="Amazon Ember"/>
                        </a:rPr>
                        <a:t>Amazon CloudWatch, AWS CloudTrail</a:t>
                      </a:r>
                    </a:p>
                  </a:txBody>
                  <a:tcPr anchor="ctr">
                    <a:solidFill>
                      <a:srgbClr val="F2F3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32F3E"/>
                          </a:solidFill>
                          <a:latin typeface="Amazon Ember"/>
                          <a:ea typeface="Amazon Ember"/>
                          <a:cs typeface="Amazon Ember"/>
                        </a:rPr>
                        <a:t>OTel Collector, Prometheus, Loki, Grafana :3001</a:t>
                      </a:r>
                    </a:p>
                  </a:txBody>
                  <a:tcPr anchor="ctr">
                    <a:solidFill>
                      <a:srgbClr val="F2F3F3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232F3E"/>
                          </a:solidFill>
                          <a:latin typeface="Amazon Ember"/>
                          <a:ea typeface="Amazon Ember"/>
                          <a:cs typeface="Amazon Ember"/>
                        </a:rPr>
                        <a:t>BI 에이전트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32F3E"/>
                          </a:solidFill>
                          <a:latin typeface="Amazon Ember"/>
                          <a:ea typeface="Amazon Ember"/>
                          <a:cs typeface="Amazon Ember"/>
                        </a:rPr>
                        <a:t>Amazon Bedrock AgentCore Runtime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32F3E"/>
                          </a:solidFill>
                          <a:latin typeface="Amazon Ember"/>
                          <a:ea typeface="Amazon Ember"/>
                          <a:cs typeface="Amazon Ember"/>
                        </a:rPr>
                        <a:t>구성하지 않음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025" name="Slide Number Placeholder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>
                <a:latin typeface="Amazon Ember"/>
                <a:ea typeface="Amazon Ember"/>
                <a:cs typeface="Amazon Ember"/>
              </a:rPr>
              <a:t>Q&amp;A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>
                <a:latin typeface="Amazon Ember"/>
              </a:rPr>
              <a:t>참고: ARCHITECTURE.md, README.md</a:t>
            </a:r>
          </a:p>
        </p:txBody>
      </p:sp>
      <p:sp>
        <p:nvSpPr>
          <p:cNvPr id="5026" name="Slide Number Placeholder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ight-Background-Master">
  <a:themeElements>
    <a:clrScheme name="Architecture Icons Light Background">
      <a:dk1>
        <a:srgbClr val="000000"/>
      </a:dk1>
      <a:lt1>
        <a:srgbClr val="FFFFFF"/>
      </a:lt1>
      <a:dk2>
        <a:srgbClr val="232F3E"/>
      </a:dk2>
      <a:lt2>
        <a:srgbClr val="F1F3F3"/>
      </a:lt2>
      <a:accent1>
        <a:srgbClr val="ED7100"/>
      </a:accent1>
      <a:accent2>
        <a:srgbClr val="037F0C"/>
      </a:accent2>
      <a:accent3>
        <a:srgbClr val="D91515"/>
      </a:accent3>
      <a:accent4>
        <a:srgbClr val="F2F3F3"/>
      </a:accent4>
      <a:accent5>
        <a:srgbClr val="D5DBDB"/>
      </a:accent5>
      <a:accent6>
        <a:srgbClr val="0971D3"/>
      </a:accent6>
      <a:hlink>
        <a:srgbClr val="0971D3"/>
      </a:hlink>
      <a:folHlink>
        <a:srgbClr val="0971D3"/>
      </a:folHlink>
    </a:clrScheme>
    <a:fontScheme name="Arial">
      <a:majorFont>
        <a:latin typeface="Amazon Ember"/>
        <a:ea typeface="Amazon Ember"/>
        <a:cs typeface="Amazon Ember"/>
        <a:font script="Jpan" typeface="Amazon Ember"/>
        <a:font script="Hang" typeface="Amazon Ember"/>
        <a:font script="Hans" typeface="Amazon Ember"/>
        <a:font script="Hant" typeface="Amazon Ember"/>
        <a:font script="Arab" typeface="Amazon Ember"/>
        <a:font script="Hebr" typeface="Amazon Ember"/>
        <a:font script="Thai" typeface="Amazon Ember"/>
        <a:font script="Ethi" typeface="Amazon Ember"/>
        <a:font script="Beng" typeface="Amazon Ember"/>
        <a:font script="Gujr" typeface="Amazon Ember"/>
        <a:font script="Khmr" typeface="Amazon Ember"/>
        <a:font script="Knda" typeface="Amazon Ember"/>
        <a:font script="Guru" typeface="Amazon Ember"/>
        <a:font script="Cans" typeface="Amazon Ember"/>
        <a:font script="Cher" typeface="Amazon Ember"/>
        <a:font script="Yiii" typeface="Amazon Ember"/>
        <a:font script="Tibt" typeface="Amazon Ember"/>
        <a:font script="Thaa" typeface="Amazon Ember"/>
        <a:font script="Deva" typeface="Amazon Ember"/>
        <a:font script="Telu" typeface="Amazon Ember"/>
        <a:font script="Taml" typeface="Amazon Ember"/>
        <a:font script="Syrc" typeface="Amazon Ember"/>
        <a:font script="Orya" typeface="Amazon Ember"/>
        <a:font script="Mlym" typeface="Amazon Ember"/>
        <a:font script="Laoo" typeface="Amazon Ember"/>
        <a:font script="Sinh" typeface="Amazon Ember"/>
        <a:font script="Mong" typeface="Amazon Ember"/>
        <a:font script="Viet" typeface="Amazon Ember"/>
        <a:font script="Uigh" typeface="Amazon Ember"/>
        <a:font script="Geor" typeface="Amazon Ember"/>
      </a:majorFont>
      <a:minorFont>
        <a:latin typeface="Amazon Ember"/>
        <a:ea typeface="Amazon Ember"/>
        <a:cs typeface="Amazon Ember"/>
        <a:font script="Jpan" typeface="Amazon Ember"/>
        <a:font script="Hang" typeface="Amazon Ember"/>
        <a:font script="Hans" typeface="Amazon Ember"/>
        <a:font script="Hant" typeface="Amazon Ember"/>
        <a:font script="Arab" typeface="Amazon Ember"/>
        <a:font script="Hebr" typeface="Amazon Ember"/>
        <a:font script="Thai" typeface="Amazon Ember"/>
        <a:font script="Ethi" typeface="Amazon Ember"/>
        <a:font script="Beng" typeface="Amazon Ember"/>
        <a:font script="Gujr" typeface="Amazon Ember"/>
        <a:font script="Khmr" typeface="Amazon Ember"/>
        <a:font script="Knda" typeface="Amazon Ember"/>
        <a:font script="Guru" typeface="Amazon Ember"/>
        <a:font script="Cans" typeface="Amazon Ember"/>
        <a:font script="Cher" typeface="Amazon Ember"/>
        <a:font script="Yiii" typeface="Amazon Ember"/>
        <a:font script="Tibt" typeface="Amazon Ember"/>
        <a:font script="Thaa" typeface="Amazon Ember"/>
        <a:font script="Deva" typeface="Amazon Ember"/>
        <a:font script="Telu" typeface="Amazon Ember"/>
        <a:font script="Taml" typeface="Amazon Ember"/>
        <a:font script="Syrc" typeface="Amazon Ember"/>
        <a:font script="Orya" typeface="Amazon Ember"/>
        <a:font script="Mlym" typeface="Amazon Ember"/>
        <a:font script="Laoo" typeface="Amazon Ember"/>
        <a:font script="Sinh" typeface="Amazon Ember"/>
        <a:font script="Mong" typeface="Amazon Ember"/>
        <a:font script="Viet" typeface="Amazon Ember"/>
        <a:font script="Uigh" typeface="Amazon Ember"/>
        <a:font script="Geor" typeface="Amazon Embe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mazon Ember"/>
        <a:ea typeface="Amazon Ember"/>
        <a:cs typeface="Amazon Ember"/>
        <a:font script="Jpan" typeface="Amazon Ember"/>
        <a:font script="Hang" typeface="Amazon Ember"/>
        <a:font script="Hans" typeface="Amazon Ember"/>
        <a:font script="Hant" typeface="Amazon Ember"/>
        <a:font script="Arab" typeface="Amazon Ember"/>
        <a:font script="Hebr" typeface="Amazon Ember"/>
        <a:font script="Thai" typeface="Amazon Ember"/>
        <a:font script="Ethi" typeface="Amazon Ember"/>
        <a:font script="Beng" typeface="Amazon Ember"/>
        <a:font script="Gujr" typeface="Amazon Ember"/>
        <a:font script="Khmr" typeface="Amazon Ember"/>
        <a:font script="Knda" typeface="Amazon Ember"/>
        <a:font script="Guru" typeface="Amazon Ember"/>
        <a:font script="Cans" typeface="Amazon Ember"/>
        <a:font script="Cher" typeface="Amazon Ember"/>
        <a:font script="Yiii" typeface="Amazon Ember"/>
        <a:font script="Tibt" typeface="Amazon Ember"/>
        <a:font script="Thaa" typeface="Amazon Ember"/>
        <a:font script="Deva" typeface="Amazon Ember"/>
        <a:font script="Telu" typeface="Amazon Ember"/>
        <a:font script="Taml" typeface="Amazon Ember"/>
        <a:font script="Syrc" typeface="Amazon Ember"/>
        <a:font script="Orya" typeface="Amazon Ember"/>
        <a:font script="Mlym" typeface="Amazon Ember"/>
        <a:font script="Laoo" typeface="Amazon Ember"/>
        <a:font script="Sinh" typeface="Amazon Ember"/>
        <a:font script="Mong" typeface="Amazon Ember"/>
        <a:font script="Viet" typeface="Amazon Ember"/>
        <a:font script="Uigh" typeface="Amazon Ember"/>
        <a:font script="Geor" typeface="Amazon Ember"/>
        <a:font script="Armn" typeface="Amazon Ember"/>
        <a:font script="Bugi" typeface="Amazon Ember"/>
        <a:font script="Bopo" typeface="Amazon Ember"/>
        <a:font script="Java" typeface="Amazon Ember"/>
        <a:font script="Lisu" typeface="Amazon Ember"/>
        <a:font script="Mymr" typeface="Amazon Ember"/>
        <a:font script="Nkoo" typeface="Amazon Ember"/>
        <a:font script="Olck" typeface="Amazon Ember"/>
        <a:font script="Osma" typeface="Amazon Ember"/>
        <a:font script="Phag" typeface="Amazon Ember"/>
        <a:font script="Syrn" typeface="Amazon Ember"/>
        <a:font script="Syrj" typeface="Amazon Ember"/>
        <a:font script="Syre" typeface="Amazon Ember"/>
        <a:font script="Sora" typeface="Amazon Ember"/>
        <a:font script="Tale" typeface="Amazon Ember"/>
        <a:font script="Talu" typeface="Amazon Ember"/>
        <a:font script="Tfng" typeface="Amazon Ember"/>
      </a:majorFont>
      <a:minorFont>
        <a:latin typeface="Amazon Ember"/>
        <a:ea typeface="Amazon Ember"/>
        <a:cs typeface="Amazon Ember"/>
        <a:font script="Jpan" typeface="Amazon Ember"/>
        <a:font script="Hang" typeface="Amazon Ember"/>
        <a:font script="Hans" typeface="Amazon Ember"/>
        <a:font script="Hant" typeface="Amazon Ember"/>
        <a:font script="Arab" typeface="Amazon Ember"/>
        <a:font script="Hebr" typeface="Amazon Ember"/>
        <a:font script="Thai" typeface="Amazon Ember"/>
        <a:font script="Ethi" typeface="Amazon Ember"/>
        <a:font script="Beng" typeface="Amazon Ember"/>
        <a:font script="Gujr" typeface="Amazon Ember"/>
        <a:font script="Khmr" typeface="Amazon Ember"/>
        <a:font script="Knda" typeface="Amazon Ember"/>
        <a:font script="Guru" typeface="Amazon Ember"/>
        <a:font script="Cans" typeface="Amazon Ember"/>
        <a:font script="Cher" typeface="Amazon Ember"/>
        <a:font script="Yiii" typeface="Amazon Ember"/>
        <a:font script="Tibt" typeface="Amazon Ember"/>
        <a:font script="Thaa" typeface="Amazon Ember"/>
        <a:font script="Deva" typeface="Amazon Ember"/>
        <a:font script="Telu" typeface="Amazon Ember"/>
        <a:font script="Taml" typeface="Amazon Ember"/>
        <a:font script="Syrc" typeface="Amazon Ember"/>
        <a:font script="Orya" typeface="Amazon Ember"/>
        <a:font script="Mlym" typeface="Amazon Ember"/>
        <a:font script="Laoo" typeface="Amazon Ember"/>
        <a:font script="Sinh" typeface="Amazon Ember"/>
        <a:font script="Mong" typeface="Amazon Ember"/>
        <a:font script="Viet" typeface="Amazon Ember"/>
        <a:font script="Uigh" typeface="Amazon Ember"/>
        <a:font script="Geor" typeface="Amazon Ember"/>
        <a:font script="Armn" typeface="Amazon Ember"/>
        <a:font script="Bugi" typeface="Amazon Ember"/>
        <a:font script="Bopo" typeface="Amazon Ember"/>
        <a:font script="Java" typeface="Amazon Ember"/>
        <a:font script="Lisu" typeface="Amazon Ember"/>
        <a:font script="Mymr" typeface="Amazon Ember"/>
        <a:font script="Nkoo" typeface="Amazon Ember"/>
        <a:font script="Olck" typeface="Amazon Ember"/>
        <a:font script="Osma" typeface="Amazon Ember"/>
        <a:font script="Phag" typeface="Amazon Ember"/>
        <a:font script="Syrn" typeface="Amazon Ember"/>
        <a:font script="Syrj" typeface="Amazon Ember"/>
        <a:font script="Syre" typeface="Amazon Ember"/>
        <a:font script="Sora" typeface="Amazon Ember"/>
        <a:font script="Tale" typeface="Amazon Ember"/>
        <a:font script="Talu" typeface="Amazon Ember"/>
        <a:font script="Tfng" typeface="Amazon Embe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184859</TotalTime>
  <Words>7345</Words>
  <Application>Microsoft Macintosh PowerPoint</Application>
  <PresentationFormat>Widescreen</PresentationFormat>
  <Paragraphs>1631</Paragraphs>
  <Slides>154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154</vt:i4>
      </vt:variant>
    </vt:vector>
  </HeadingPairs>
  <TitlesOfParts>
    <vt:vector size="160" baseType="lpstr">
      <vt:lpstr>Arial</vt:lpstr>
      <vt:lpstr>Calibri</vt:lpstr>
      <vt:lpstr>Calibri Light</vt:lpstr>
      <vt:lpstr>Helvetica Neue</vt:lpstr>
      <vt:lpstr>Light-Background-Master</vt:lpstr>
      <vt:lpstr>Dark-Background-Master</vt:lpstr>
      <vt:lpstr>AWS Architecture Icons</vt:lpstr>
      <vt:lpstr>Release 22-2025.07.31: What’s New? 1/1</vt:lpstr>
      <vt:lpstr>Contents</vt:lpstr>
      <vt:lpstr>Introduction</vt:lpstr>
      <vt:lpstr>About AWS Architecture Icons</vt:lpstr>
      <vt:lpstr>Before You Begin:</vt:lpstr>
      <vt:lpstr>System</vt:lpstr>
      <vt:lpstr>System Elements 1/2</vt:lpstr>
      <vt:lpstr>System Elements 2/2</vt:lpstr>
      <vt:lpstr>Guidelines</vt:lpstr>
      <vt:lpstr>Building a Diagram</vt:lpstr>
      <vt:lpstr>Guidance for Portrait View Use Case</vt:lpstr>
      <vt:lpstr>Guidance for Training and Certification Use Case</vt:lpstr>
      <vt:lpstr>Groups</vt:lpstr>
      <vt:lpstr>Icons</vt:lpstr>
      <vt:lpstr>Arrows</vt:lpstr>
      <vt:lpstr>Icon Labels</vt:lpstr>
      <vt:lpstr>Numbered Callouts</vt:lpstr>
      <vt:lpstr>Examples</vt:lpstr>
      <vt:lpstr>Example: Git to S3 Webhooks</vt:lpstr>
      <vt:lpstr>Example: Chef Automate Architecture on AWS</vt:lpstr>
      <vt:lpstr>Elements</vt:lpstr>
      <vt:lpstr>Icon Categories</vt:lpstr>
      <vt:lpstr>General Resources</vt:lpstr>
      <vt:lpstr>Groups 1/5</vt:lpstr>
      <vt:lpstr>Create a Custom Group for a Service 2/5</vt:lpstr>
      <vt:lpstr>Arrows 3/5</vt:lpstr>
      <vt:lpstr>General Icons 4/5</vt:lpstr>
      <vt:lpstr>General Icons 5/5</vt:lpstr>
      <vt:lpstr>Analytics</vt:lpstr>
      <vt:lpstr>Analytics 1/6</vt:lpstr>
      <vt:lpstr>Analytics 2/6</vt:lpstr>
      <vt:lpstr>Analytics 3/6</vt:lpstr>
      <vt:lpstr>Analytics 4/6</vt:lpstr>
      <vt:lpstr>Analytics 5/6</vt:lpstr>
      <vt:lpstr>Analytics 6/6</vt:lpstr>
      <vt:lpstr>Application Integration</vt:lpstr>
      <vt:lpstr>Application Integration 1/3</vt:lpstr>
      <vt:lpstr>Application Integration 2/3</vt:lpstr>
      <vt:lpstr>Application Integration 3/3</vt:lpstr>
      <vt:lpstr>Artificial Intelligence</vt:lpstr>
      <vt:lpstr>Artificial Intelligence 1/10</vt:lpstr>
      <vt:lpstr>Artificial Intelligence 2/10</vt:lpstr>
      <vt:lpstr>Artificial Intelligence 3/10</vt:lpstr>
      <vt:lpstr>Artificial Intelligence 4/10</vt:lpstr>
      <vt:lpstr>Artificial Intelligence 5/10</vt:lpstr>
      <vt:lpstr>Artificial Intelligence 6/10</vt:lpstr>
      <vt:lpstr>Artificial Intelligence 7/10</vt:lpstr>
      <vt:lpstr>Artificial Intelligence 8/10</vt:lpstr>
      <vt:lpstr>Artificial Intelligence 9/10</vt:lpstr>
      <vt:lpstr>Artificial Intelligence 10/10</vt:lpstr>
      <vt:lpstr>Blockchain</vt:lpstr>
      <vt:lpstr>Blockchain 1/1</vt:lpstr>
      <vt:lpstr>Business Applications</vt:lpstr>
      <vt:lpstr>Business Applications 1/4</vt:lpstr>
      <vt:lpstr>Business Applications 2/4</vt:lpstr>
      <vt:lpstr>Business Applications 3/4</vt:lpstr>
      <vt:lpstr>Business Applications 4/4</vt:lpstr>
      <vt:lpstr>Cloud Financial Management</vt:lpstr>
      <vt:lpstr>Cloud Financial Management 1/2</vt:lpstr>
      <vt:lpstr>Cloud Financial Management 2/2</vt:lpstr>
      <vt:lpstr>Compute</vt:lpstr>
      <vt:lpstr>Compute 1/7</vt:lpstr>
      <vt:lpstr>Compute 2/7</vt:lpstr>
      <vt:lpstr>Compute 3/7</vt:lpstr>
      <vt:lpstr>Compute 4/7</vt:lpstr>
      <vt:lpstr>Compute 5/7</vt:lpstr>
      <vt:lpstr>Compute 6/7</vt:lpstr>
      <vt:lpstr>Compute 7/7</vt:lpstr>
      <vt:lpstr>Contact Center</vt:lpstr>
      <vt:lpstr>Contact Center  1/1</vt:lpstr>
      <vt:lpstr>Containers</vt:lpstr>
      <vt:lpstr>Containers 1/3</vt:lpstr>
      <vt:lpstr>Containers 2/3</vt:lpstr>
      <vt:lpstr>Containers  3/3</vt:lpstr>
      <vt:lpstr>Customer  Enablement</vt:lpstr>
      <vt:lpstr>Customer Enablement  1/2</vt:lpstr>
      <vt:lpstr>Customer Enablement 2/2</vt:lpstr>
      <vt:lpstr>Database</vt:lpstr>
      <vt:lpstr>Database 1/5</vt:lpstr>
      <vt:lpstr>Database 2/5</vt:lpstr>
      <vt:lpstr>Database 3/5</vt:lpstr>
      <vt:lpstr>Database 4/5</vt:lpstr>
      <vt:lpstr>Database 5/5</vt:lpstr>
      <vt:lpstr>Developer Tools</vt:lpstr>
      <vt:lpstr>Developer Tools 1/5</vt:lpstr>
      <vt:lpstr>Developer Tools 2/5</vt:lpstr>
      <vt:lpstr>Developer Tools  3/5</vt:lpstr>
      <vt:lpstr>Developer Tools 4/5</vt:lpstr>
      <vt:lpstr>Developer Tools 5/5</vt:lpstr>
      <vt:lpstr>End User Computing</vt:lpstr>
      <vt:lpstr>End User Computing 1/1</vt:lpstr>
      <vt:lpstr>Front-End Web  &amp; Mobile</vt:lpstr>
      <vt:lpstr>Front-End Web &amp; Mobile  1/1</vt:lpstr>
      <vt:lpstr>Games</vt:lpstr>
      <vt:lpstr>Games 1/1</vt:lpstr>
      <vt:lpstr>Internet of Things</vt:lpstr>
      <vt:lpstr>Internet of Things  1/6</vt:lpstr>
      <vt:lpstr>Internet of Things  2/6</vt:lpstr>
      <vt:lpstr>Internet of Things  3/6</vt:lpstr>
      <vt:lpstr>Internet of Things  4/6</vt:lpstr>
      <vt:lpstr>Internet of Things  5/6</vt:lpstr>
      <vt:lpstr>Internet of Things  6/6</vt:lpstr>
      <vt:lpstr>Management &amp; Governance</vt:lpstr>
      <vt:lpstr>Management &amp; Governance 1/9</vt:lpstr>
      <vt:lpstr>Management &amp; Governance  2/9</vt:lpstr>
      <vt:lpstr>Management &amp; Governance 3/9</vt:lpstr>
      <vt:lpstr>Management &amp; Governance 4/9</vt:lpstr>
      <vt:lpstr>Management &amp; Governance 5/9</vt:lpstr>
      <vt:lpstr>Management &amp; Governance 6/9</vt:lpstr>
      <vt:lpstr>Management &amp; Governance 7/9</vt:lpstr>
      <vt:lpstr>Management &amp; Governance 8/9</vt:lpstr>
      <vt:lpstr>Management &amp; Governance 9/9</vt:lpstr>
      <vt:lpstr>Media Services</vt:lpstr>
      <vt:lpstr>Media Services 1/6</vt:lpstr>
      <vt:lpstr>Media Services 2/6</vt:lpstr>
      <vt:lpstr>Media Services  3/6</vt:lpstr>
      <vt:lpstr>Media Services 4/6</vt:lpstr>
      <vt:lpstr>Media Services 5/6</vt:lpstr>
      <vt:lpstr>Media Services 6/6</vt:lpstr>
      <vt:lpstr>Migration &amp; Modernization</vt:lpstr>
      <vt:lpstr>Migration &amp; Modernization 1/3</vt:lpstr>
      <vt:lpstr>Migration &amp; Modernization  2/3</vt:lpstr>
      <vt:lpstr>Migration &amp; Modernization 3/3</vt:lpstr>
      <vt:lpstr>Networking &amp; Content Delivery</vt:lpstr>
      <vt:lpstr>Networking &amp; Content Delivery 1/6</vt:lpstr>
      <vt:lpstr>Networking &amp; Content Delivery  2/6</vt:lpstr>
      <vt:lpstr>Networking &amp; Content Delivery  3/6</vt:lpstr>
      <vt:lpstr>Networking &amp; Content Delivery 4/6</vt:lpstr>
      <vt:lpstr>Networking &amp; Content Delivery 5/6</vt:lpstr>
      <vt:lpstr>Networking &amp; Content Delivery 6/6</vt:lpstr>
      <vt:lpstr>Quantum  Technologies</vt:lpstr>
      <vt:lpstr>Quantum Technologies 1/1</vt:lpstr>
      <vt:lpstr>Satellite</vt:lpstr>
      <vt:lpstr>Satellite 1/1</vt:lpstr>
      <vt:lpstr>Security, Identity, &amp; Compliance</vt:lpstr>
      <vt:lpstr>Security, Identity, &amp; Compliance 1/7</vt:lpstr>
      <vt:lpstr>Security, Identity, &amp; Compliance 2/7</vt:lpstr>
      <vt:lpstr>Security, Identity, &amp; Compliance 3/7</vt:lpstr>
      <vt:lpstr>Security, Identity, &amp; Compliance 4/7</vt:lpstr>
      <vt:lpstr>Security, Identity, &amp; Compliance 5/7</vt:lpstr>
      <vt:lpstr>Security, Identity, &amp; Compliance 6/7</vt:lpstr>
      <vt:lpstr>Security, Identity, &amp; Compliance 7/7</vt:lpstr>
      <vt:lpstr>Serverless</vt:lpstr>
      <vt:lpstr>Serverless 1/1</vt:lpstr>
      <vt:lpstr>Storage</vt:lpstr>
      <vt:lpstr>Storage 1/8</vt:lpstr>
      <vt:lpstr>Storage  2/8</vt:lpstr>
      <vt:lpstr>Storage  3/8</vt:lpstr>
      <vt:lpstr>Storage 4/8</vt:lpstr>
      <vt:lpstr>Storage 5/8</vt:lpstr>
      <vt:lpstr>Storage 6/8</vt:lpstr>
      <vt:lpstr>Storage 7/8</vt:lpstr>
      <vt:lpstr>Storage 8/8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Knott, Candy [C]</cp:lastModifiedBy>
  <cp:revision>3801</cp:revision>
  <dcterms:created xsi:type="dcterms:W3CDTF">2020-03-23T21:46:17Z</dcterms:created>
  <dcterms:modified xsi:type="dcterms:W3CDTF">2025-07-24T22:37:44Z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29eed6f-34eb-4453-9f97-09510b9b219f_Enabled">
    <vt:lpwstr>true</vt:lpwstr>
  </property>
  <property fmtid="{D5CDD505-2E9C-101B-9397-08002B2CF9AE}" pid="3" name="MSIP_Label_929eed6f-34eb-4453-9f97-09510b9b219f_SetDate">
    <vt:lpwstr>2025-05-31T04:12:29Z</vt:lpwstr>
  </property>
  <property fmtid="{D5CDD505-2E9C-101B-9397-08002B2CF9AE}" pid="4" name="MSIP_Label_929eed6f-34eb-4453-9f97-09510b9b219f_Method">
    <vt:lpwstr>Standard</vt:lpwstr>
  </property>
  <property fmtid="{D5CDD505-2E9C-101B-9397-08002B2CF9AE}" pid="5" name="MSIP_Label_929eed6f-34eb-4453-9f97-09510b9b219f_Name">
    <vt:lpwstr>Amazon Pending_Classification</vt:lpwstr>
  </property>
  <property fmtid="{D5CDD505-2E9C-101B-9397-08002B2CF9AE}" pid="6" name="MSIP_Label_929eed6f-34eb-4453-9f97-09510b9b219f_SiteId">
    <vt:lpwstr>5280104a-472d-4538-9ccf-1e1d0efe8b1b</vt:lpwstr>
  </property>
  <property fmtid="{D5CDD505-2E9C-101B-9397-08002B2CF9AE}" pid="7" name="MSIP_Label_929eed6f-34eb-4453-9f97-09510b9b219f_ActionId">
    <vt:lpwstr>1811323a-fa7c-41d7-8cba-55d16847bbe1</vt:lpwstr>
  </property>
  <property fmtid="{D5CDD505-2E9C-101B-9397-08002B2CF9AE}" pid="8" name="MSIP_Label_929eed6f-34eb-4453-9f97-09510b9b219f_ContentBits">
    <vt:lpwstr>0</vt:lpwstr>
  </property>
  <property fmtid="{D5CDD505-2E9C-101B-9397-08002B2CF9AE}" pid="9" name="MSIP_Label_929eed6f-34eb-4453-9f97-09510b9b219f_Tag">
    <vt:lpwstr>50, 3, 0, 1</vt:lpwstr>
  </property>
</Properties>
</file>